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Alegreya SC Bold" charset="1" panose="02000503050000020004"/>
      <p:regular r:id="rId40"/>
    </p:embeddedFont>
    <p:embeddedFont>
      <p:font typeface="Alegreya SC" charset="1" panose="00000500000000000000"/>
      <p:regular r:id="rId41"/>
    </p:embeddedFont>
    <p:embeddedFont>
      <p:font typeface="Alegreya" charset="1" panose="00000500000000000000"/>
      <p:regular r:id="rId42"/>
    </p:embeddedFont>
    <p:embeddedFont>
      <p:font typeface="Alegreya Bold" charset="1" panose="00000800000000000000"/>
      <p:regular r:id="rId43"/>
    </p:embeddedFont>
    <p:embeddedFont>
      <p:font typeface="Alegreya Italics" charset="1" panose="00000500000000000000"/>
      <p:regular r:id="rId44"/>
    </p:embeddedFont>
    <p:embeddedFont>
      <p:font typeface="Poppins Bold" charset="1" panose="00000800000000000000"/>
      <p:regular r:id="rId45"/>
    </p:embeddedFont>
    <p:embeddedFont>
      <p:font typeface="Alegreya Bold Italics" charset="1" panose="00000800000000000000"/>
      <p:regular r:id="rId46"/>
    </p:embeddedFont>
    <p:embeddedFont>
      <p:font typeface="Palatino Italics" charset="1" panose="020405020505050A0304"/>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2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 Id="rId5" Target="../media/image26.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8.jpeg" Type="http://schemas.openxmlformats.org/officeDocument/2006/relationships/image"/><Relationship Id="rId4" Target="../media/image29.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4.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svg" Type="http://schemas.openxmlformats.org/officeDocument/2006/relationships/image"/><Relationship Id="rId2" Target="../media/image1.jpeg" Type="http://schemas.openxmlformats.org/officeDocument/2006/relationships/image"/><Relationship Id="rId3" Target="../media/image45.png" Type="http://schemas.openxmlformats.org/officeDocument/2006/relationships/image"/><Relationship Id="rId4" Target="../media/image46.sv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49.png" Type="http://schemas.openxmlformats.org/officeDocument/2006/relationships/image"/><Relationship Id="rId8" Target="../media/image50.svg" Type="http://schemas.openxmlformats.org/officeDocument/2006/relationships/image"/><Relationship Id="rId9" Target="../media/image51.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 Id="rId7" Target="../media/image1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7779082" y="0"/>
            <a:ext cx="9748450" cy="9568549"/>
            <a:chOff x="0" y="0"/>
            <a:chExt cx="2567493" cy="2520112"/>
          </a:xfrm>
        </p:grpSpPr>
        <p:sp>
          <p:nvSpPr>
            <p:cNvPr name="Freeform 4" id="4"/>
            <p:cNvSpPr/>
            <p:nvPr/>
          </p:nvSpPr>
          <p:spPr>
            <a:xfrm flipH="false" flipV="false" rot="0">
              <a:off x="0" y="0"/>
              <a:ext cx="2567493" cy="2520112"/>
            </a:xfrm>
            <a:custGeom>
              <a:avLst/>
              <a:gdLst/>
              <a:ahLst/>
              <a:cxnLst/>
              <a:rect r="r" b="b" t="t" l="l"/>
              <a:pathLst>
                <a:path h="2520112" w="2567493">
                  <a:moveTo>
                    <a:pt x="0" y="0"/>
                  </a:moveTo>
                  <a:lnTo>
                    <a:pt x="2567493" y="0"/>
                  </a:lnTo>
                  <a:lnTo>
                    <a:pt x="2567493" y="2520112"/>
                  </a:lnTo>
                  <a:lnTo>
                    <a:pt x="0" y="2520112"/>
                  </a:lnTo>
                  <a:close/>
                </a:path>
              </a:pathLst>
            </a:custGeom>
            <a:solidFill>
              <a:srgbClr val="01275A">
                <a:alpha val="80000"/>
              </a:srgbClr>
            </a:solidFill>
          </p:spPr>
        </p:sp>
        <p:sp>
          <p:nvSpPr>
            <p:cNvPr name="TextBox 5" id="5"/>
            <p:cNvSpPr txBox="true"/>
            <p:nvPr/>
          </p:nvSpPr>
          <p:spPr>
            <a:xfrm>
              <a:off x="0" y="-57150"/>
              <a:ext cx="2567493" cy="2577262"/>
            </a:xfrm>
            <a:prstGeom prst="rect">
              <a:avLst/>
            </a:prstGeom>
          </p:spPr>
          <p:txBody>
            <a:bodyPr anchor="ctr" rtlCol="false" tIns="50800" lIns="50800" bIns="50800" rIns="50800"/>
            <a:lstStyle/>
            <a:p>
              <a:pPr algn="ctr">
                <a:lnSpc>
                  <a:spcPts val="3560"/>
                </a:lnSpc>
              </a:pPr>
            </a:p>
          </p:txBody>
        </p:sp>
      </p:grpSp>
      <p:sp>
        <p:nvSpPr>
          <p:cNvPr name="Freeform 6" id="6"/>
          <p:cNvSpPr/>
          <p:nvPr/>
        </p:nvSpPr>
        <p:spPr>
          <a:xfrm flipH="false" flipV="false" rot="0">
            <a:off x="8461516" y="1028700"/>
            <a:ext cx="6165250" cy="3152103"/>
          </a:xfrm>
          <a:custGeom>
            <a:avLst/>
            <a:gdLst/>
            <a:ahLst/>
            <a:cxnLst/>
            <a:rect r="r" b="b" t="t" l="l"/>
            <a:pathLst>
              <a:path h="3152103" w="6165250">
                <a:moveTo>
                  <a:pt x="0" y="0"/>
                </a:moveTo>
                <a:lnTo>
                  <a:pt x="6165250" y="0"/>
                </a:lnTo>
                <a:lnTo>
                  <a:pt x="6165250" y="3152103"/>
                </a:lnTo>
                <a:lnTo>
                  <a:pt x="0" y="3152103"/>
                </a:lnTo>
                <a:lnTo>
                  <a:pt x="0" y="0"/>
                </a:lnTo>
                <a:close/>
              </a:path>
            </a:pathLst>
          </a:custGeom>
          <a:blipFill>
            <a:blip r:embed="rId3"/>
            <a:stretch>
              <a:fillRect l="0" t="0" r="0" b="0"/>
            </a:stretch>
          </a:blipFill>
        </p:spPr>
      </p:sp>
      <p:sp>
        <p:nvSpPr>
          <p:cNvPr name="TextBox 7" id="7"/>
          <p:cNvSpPr txBox="true"/>
          <p:nvPr/>
        </p:nvSpPr>
        <p:spPr>
          <a:xfrm rot="0">
            <a:off x="8193293" y="5153025"/>
            <a:ext cx="8920027" cy="1019175"/>
          </a:xfrm>
          <a:prstGeom prst="rect">
            <a:avLst/>
          </a:prstGeom>
        </p:spPr>
        <p:txBody>
          <a:bodyPr anchor="t" rtlCol="false" tIns="0" lIns="0" bIns="0" rIns="0">
            <a:spAutoFit/>
          </a:bodyPr>
          <a:lstStyle/>
          <a:p>
            <a:pPr algn="l">
              <a:lnSpc>
                <a:spcPts val="8159"/>
              </a:lnSpc>
            </a:pPr>
            <a:r>
              <a:rPr lang="en-US" b="true" sz="6799" spc="679">
                <a:solidFill>
                  <a:srgbClr val="8F6745"/>
                </a:solidFill>
                <a:latin typeface="Alegreya SC Bold"/>
                <a:ea typeface="Alegreya SC Bold"/>
                <a:cs typeface="Alegreya SC Bold"/>
                <a:sym typeface="Alegreya SC Bold"/>
              </a:rPr>
              <a:t>INFORMATION HUI</a:t>
            </a:r>
          </a:p>
        </p:txBody>
      </p:sp>
      <p:sp>
        <p:nvSpPr>
          <p:cNvPr name="TextBox 8" id="8"/>
          <p:cNvSpPr txBox="true"/>
          <p:nvPr/>
        </p:nvSpPr>
        <p:spPr>
          <a:xfrm rot="0">
            <a:off x="8461516" y="8902065"/>
            <a:ext cx="8383580" cy="356235"/>
          </a:xfrm>
          <a:prstGeom prst="rect">
            <a:avLst/>
          </a:prstGeom>
        </p:spPr>
        <p:txBody>
          <a:bodyPr anchor="t" rtlCol="false" tIns="0" lIns="0" bIns="0" rIns="0">
            <a:spAutoFit/>
          </a:bodyPr>
          <a:lstStyle/>
          <a:p>
            <a:pPr algn="ctr">
              <a:lnSpc>
                <a:spcPts val="2940"/>
              </a:lnSpc>
            </a:pPr>
            <a:r>
              <a:rPr lang="en-US" b="true" sz="2100" spc="210">
                <a:solidFill>
                  <a:srgbClr val="8F6745"/>
                </a:solidFill>
                <a:latin typeface="Alegreya SC Bold"/>
                <a:ea typeface="Alegreya SC Bold"/>
                <a:cs typeface="Alegreya SC Bold"/>
                <a:sym typeface="Alegreya SC Bold"/>
              </a:rPr>
              <a:t>MAKETU COMMUNITY HALL, 8 MARCH 2025</a:t>
            </a:r>
          </a:p>
        </p:txBody>
      </p:sp>
      <p:sp>
        <p:nvSpPr>
          <p:cNvPr name="TextBox 9" id="9"/>
          <p:cNvSpPr txBox="true"/>
          <p:nvPr/>
        </p:nvSpPr>
        <p:spPr>
          <a:xfrm rot="0">
            <a:off x="8461516" y="8583930"/>
            <a:ext cx="8383580" cy="356235"/>
          </a:xfrm>
          <a:prstGeom prst="rect">
            <a:avLst/>
          </a:prstGeom>
        </p:spPr>
        <p:txBody>
          <a:bodyPr anchor="t" rtlCol="false" tIns="0" lIns="0" bIns="0" rIns="0">
            <a:spAutoFit/>
          </a:bodyPr>
          <a:lstStyle/>
          <a:p>
            <a:pPr algn="ctr">
              <a:lnSpc>
                <a:spcPts val="2940"/>
              </a:lnSpc>
            </a:pPr>
            <a:r>
              <a:rPr lang="en-US" b="true" sz="2100" spc="210">
                <a:solidFill>
                  <a:srgbClr val="8F6745"/>
                </a:solidFill>
                <a:latin typeface="Alegreya SC Bold"/>
                <a:ea typeface="Alegreya SC Bold"/>
                <a:cs typeface="Alegreya SC Bold"/>
                <a:sym typeface="Alegreya SC Bold"/>
              </a:rPr>
              <a:t>PUKEHINA MARAE, 15 FEBRUARY 2025</a:t>
            </a:r>
          </a:p>
        </p:txBody>
      </p:sp>
      <p:sp>
        <p:nvSpPr>
          <p:cNvPr name="TextBox 10" id="10"/>
          <p:cNvSpPr txBox="true"/>
          <p:nvPr/>
        </p:nvSpPr>
        <p:spPr>
          <a:xfrm rot="0">
            <a:off x="11728155" y="3003490"/>
            <a:ext cx="5116941" cy="977900"/>
          </a:xfrm>
          <a:prstGeom prst="rect">
            <a:avLst/>
          </a:prstGeom>
        </p:spPr>
        <p:txBody>
          <a:bodyPr anchor="t" rtlCol="false" tIns="0" lIns="0" bIns="0" rIns="0">
            <a:spAutoFit/>
          </a:bodyPr>
          <a:lstStyle/>
          <a:p>
            <a:pPr algn="ctr">
              <a:lnSpc>
                <a:spcPts val="3850"/>
              </a:lnSpc>
            </a:pPr>
            <a:r>
              <a:rPr lang="en-US" b="true" sz="3500" spc="105">
                <a:solidFill>
                  <a:srgbClr val="FFFFFF"/>
                </a:solidFill>
                <a:latin typeface="Alegreya SC Bold"/>
                <a:ea typeface="Alegreya SC Bold"/>
                <a:cs typeface="Alegreya SC Bold"/>
                <a:sym typeface="Alegreya SC Bold"/>
              </a:rPr>
              <a:t>NGĀTI WHAKAHEMO </a:t>
            </a:r>
          </a:p>
          <a:p>
            <a:pPr algn="ctr" marL="0" indent="0" lvl="0">
              <a:lnSpc>
                <a:spcPts val="3850"/>
              </a:lnSpc>
            </a:pPr>
            <a:r>
              <a:rPr lang="en-US" b="true" sz="3500" spc="105">
                <a:solidFill>
                  <a:srgbClr val="FFFFFF"/>
                </a:solidFill>
                <a:latin typeface="Alegreya SC Bold"/>
                <a:ea typeface="Alegreya SC Bold"/>
                <a:cs typeface="Alegreya SC Bold"/>
                <a:sym typeface="Alegreya SC Bold"/>
              </a:rPr>
              <a:t>CLAIMS TRUST</a:t>
            </a:r>
          </a:p>
        </p:txBody>
      </p:sp>
      <p:sp>
        <p:nvSpPr>
          <p:cNvPr name="TextBox 11" id="11"/>
          <p:cNvSpPr txBox="true"/>
          <p:nvPr/>
        </p:nvSpPr>
        <p:spPr>
          <a:xfrm rot="0">
            <a:off x="8303738" y="6849520"/>
            <a:ext cx="8699137" cy="815339"/>
          </a:xfrm>
          <a:prstGeom prst="rect">
            <a:avLst/>
          </a:prstGeom>
        </p:spPr>
        <p:txBody>
          <a:bodyPr anchor="t" rtlCol="false" tIns="0" lIns="0" bIns="0" rIns="0">
            <a:spAutoFit/>
          </a:bodyPr>
          <a:lstStyle/>
          <a:p>
            <a:pPr algn="ctr">
              <a:lnSpc>
                <a:spcPts val="3360"/>
              </a:lnSpc>
            </a:pPr>
            <a:r>
              <a:rPr lang="en-US" b="true" sz="2400" spc="240">
                <a:solidFill>
                  <a:srgbClr val="8F6745"/>
                </a:solidFill>
                <a:latin typeface="Alegreya SC Bold"/>
                <a:ea typeface="Alegreya SC Bold"/>
                <a:cs typeface="Alegreya SC Bold"/>
                <a:sym typeface="Alegreya SC Bold"/>
              </a:rPr>
              <a:t>TREATY OF WAITANGI CLAIMS</a:t>
            </a:r>
          </a:p>
          <a:p>
            <a:pPr algn="ctr">
              <a:lnSpc>
                <a:spcPts val="3360"/>
              </a:lnSpc>
            </a:pPr>
            <a:r>
              <a:rPr lang="en-US" b="true" sz="2400" spc="240">
                <a:solidFill>
                  <a:srgbClr val="8F6745"/>
                </a:solidFill>
                <a:latin typeface="Alegreya SC Bold"/>
                <a:ea typeface="Alegreya SC Bold"/>
                <a:cs typeface="Alegreya SC Bold"/>
                <a:sym typeface="Alegreya SC Bold"/>
              </a:rPr>
              <a:t>WAI 1471 &amp; WAI 2536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7155263" y="923925"/>
            <a:ext cx="10104037" cy="1749425"/>
          </a:xfrm>
          <a:prstGeom prst="rect">
            <a:avLst/>
          </a:prstGeom>
        </p:spPr>
        <p:txBody>
          <a:bodyPr anchor="t" rtlCol="false" tIns="0" lIns="0" bIns="0" rIns="0">
            <a:spAutoFit/>
          </a:bodyPr>
          <a:lstStyle/>
          <a:p>
            <a:pPr algn="r">
              <a:lnSpc>
                <a:spcPts val="7000"/>
              </a:lnSpc>
            </a:pPr>
            <a:r>
              <a:rPr lang="en-US" b="true" sz="5000" spc="150">
                <a:solidFill>
                  <a:srgbClr val="8F6745"/>
                </a:solidFill>
                <a:latin typeface="Alegreya SC Bold"/>
                <a:ea typeface="Alegreya SC Bold"/>
                <a:cs typeface="Alegreya SC Bold"/>
                <a:sym typeface="Alegreya SC Bold"/>
              </a:rPr>
              <a:t>KO TE MAURI O TE WHENUA, KO TE MAURI O NGĀ TŪPUNA</a:t>
            </a:r>
          </a:p>
        </p:txBody>
      </p:sp>
      <p:sp>
        <p:nvSpPr>
          <p:cNvPr name="TextBox 7" id="7"/>
          <p:cNvSpPr txBox="true"/>
          <p:nvPr/>
        </p:nvSpPr>
        <p:spPr>
          <a:xfrm rot="0">
            <a:off x="8014091" y="4297823"/>
            <a:ext cx="9245209" cy="3692525"/>
          </a:xfrm>
          <a:prstGeom prst="rect">
            <a:avLst/>
          </a:prstGeom>
        </p:spPr>
        <p:txBody>
          <a:bodyPr anchor="t" rtlCol="false" tIns="0" lIns="0" bIns="0" rIns="0">
            <a:spAutoFit/>
          </a:bodyPr>
          <a:lstStyle/>
          <a:p>
            <a:pPr algn="just">
              <a:lnSpc>
                <a:spcPts val="4900"/>
              </a:lnSpc>
            </a:pPr>
            <a:r>
              <a:rPr lang="en-US" sz="3500" spc="105">
                <a:solidFill>
                  <a:srgbClr val="FFFFFF"/>
                </a:solidFill>
                <a:latin typeface="Alegreya"/>
                <a:ea typeface="Alegreya"/>
                <a:cs typeface="Alegreya"/>
                <a:sym typeface="Alegreya"/>
              </a:rPr>
              <a:t>This land has supported Ngāti Whakahemo for more than 15 generations, starting with Maruahaira and encompassing seven generations of harmony, from Maruahaira to the passing of Te Awhe. It continues to nurture us even today.</a:t>
            </a:r>
          </a:p>
        </p:txBody>
      </p:sp>
      <p:grpSp>
        <p:nvGrpSpPr>
          <p:cNvPr name="Group 8" id="8"/>
          <p:cNvGrpSpPr/>
          <p:nvPr/>
        </p:nvGrpSpPr>
        <p:grpSpPr>
          <a:xfrm rot="0">
            <a:off x="1028700" y="5463945"/>
            <a:ext cx="5706105" cy="3794355"/>
            <a:chOff x="0" y="0"/>
            <a:chExt cx="1132025" cy="752756"/>
          </a:xfrm>
        </p:grpSpPr>
        <p:sp>
          <p:nvSpPr>
            <p:cNvPr name="Freeform 9" id="9"/>
            <p:cNvSpPr/>
            <p:nvPr/>
          </p:nvSpPr>
          <p:spPr>
            <a:xfrm flipH="false" flipV="false" rot="0">
              <a:off x="0" y="0"/>
              <a:ext cx="1132025" cy="752756"/>
            </a:xfrm>
            <a:custGeom>
              <a:avLst/>
              <a:gdLst/>
              <a:ahLst/>
              <a:cxnLst/>
              <a:rect r="r" b="b" t="t" l="l"/>
              <a:pathLst>
                <a:path h="752756" w="1132025">
                  <a:moveTo>
                    <a:pt x="0" y="0"/>
                  </a:moveTo>
                  <a:lnTo>
                    <a:pt x="1132025" y="0"/>
                  </a:lnTo>
                  <a:lnTo>
                    <a:pt x="1132025" y="752756"/>
                  </a:lnTo>
                  <a:lnTo>
                    <a:pt x="0" y="752756"/>
                  </a:lnTo>
                  <a:close/>
                </a:path>
              </a:pathLst>
            </a:custGeom>
            <a:blipFill>
              <a:blip r:embed="rId3"/>
              <a:stretch>
                <a:fillRect l="-5600" t="0" r="-4895" b="-6347"/>
              </a:stretch>
            </a:blipFill>
            <a:ln w="142875" cap="sq">
              <a:solidFill>
                <a:srgbClr val="FFFFFF"/>
              </a:solidFill>
              <a:prstDash val="solid"/>
              <a:miter/>
            </a:ln>
          </p:spPr>
        </p:sp>
      </p:grpSp>
      <p:grpSp>
        <p:nvGrpSpPr>
          <p:cNvPr name="Group 10" id="10"/>
          <p:cNvGrpSpPr/>
          <p:nvPr/>
        </p:nvGrpSpPr>
        <p:grpSpPr>
          <a:xfrm rot="0">
            <a:off x="1028700" y="1028700"/>
            <a:ext cx="5706105" cy="3794355"/>
            <a:chOff x="0" y="0"/>
            <a:chExt cx="1132025" cy="752756"/>
          </a:xfrm>
        </p:grpSpPr>
        <p:sp>
          <p:nvSpPr>
            <p:cNvPr name="Freeform 11" id="11"/>
            <p:cNvSpPr/>
            <p:nvPr/>
          </p:nvSpPr>
          <p:spPr>
            <a:xfrm flipH="false" flipV="false" rot="0">
              <a:off x="0" y="0"/>
              <a:ext cx="1132025" cy="752756"/>
            </a:xfrm>
            <a:custGeom>
              <a:avLst/>
              <a:gdLst/>
              <a:ahLst/>
              <a:cxnLst/>
              <a:rect r="r" b="b" t="t" l="l"/>
              <a:pathLst>
                <a:path h="752756" w="1132025">
                  <a:moveTo>
                    <a:pt x="0" y="0"/>
                  </a:moveTo>
                  <a:lnTo>
                    <a:pt x="1132025" y="0"/>
                  </a:lnTo>
                  <a:lnTo>
                    <a:pt x="1132025" y="752756"/>
                  </a:lnTo>
                  <a:lnTo>
                    <a:pt x="0" y="752756"/>
                  </a:lnTo>
                  <a:close/>
                </a:path>
              </a:pathLst>
            </a:custGeom>
            <a:blipFill>
              <a:blip r:embed="rId4"/>
              <a:stretch>
                <a:fillRect l="0" t="-36" r="0" b="-36"/>
              </a:stretch>
            </a:blipFill>
            <a:ln w="142875" cap="sq">
              <a:solidFill>
                <a:srgbClr val="FFFFFF"/>
              </a:solidFill>
              <a:prstDash val="solid"/>
              <a:miter/>
            </a:ln>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1028700" y="5463945"/>
            <a:ext cx="5706105" cy="3794355"/>
            <a:chOff x="0" y="0"/>
            <a:chExt cx="1132025" cy="752756"/>
          </a:xfrm>
        </p:grpSpPr>
        <p:sp>
          <p:nvSpPr>
            <p:cNvPr name="Freeform 7" id="7"/>
            <p:cNvSpPr/>
            <p:nvPr/>
          </p:nvSpPr>
          <p:spPr>
            <a:xfrm flipH="false" flipV="false" rot="0">
              <a:off x="0" y="0"/>
              <a:ext cx="1132025" cy="752756"/>
            </a:xfrm>
            <a:custGeom>
              <a:avLst/>
              <a:gdLst/>
              <a:ahLst/>
              <a:cxnLst/>
              <a:rect r="r" b="b" t="t" l="l"/>
              <a:pathLst>
                <a:path h="752756" w="1132025">
                  <a:moveTo>
                    <a:pt x="0" y="0"/>
                  </a:moveTo>
                  <a:lnTo>
                    <a:pt x="1132025" y="0"/>
                  </a:lnTo>
                  <a:lnTo>
                    <a:pt x="1132025" y="752756"/>
                  </a:lnTo>
                  <a:lnTo>
                    <a:pt x="0" y="752756"/>
                  </a:lnTo>
                  <a:close/>
                </a:path>
              </a:pathLst>
            </a:custGeom>
            <a:blipFill>
              <a:blip r:embed="rId3"/>
              <a:stretch>
                <a:fillRect l="0" t="0" r="0" b="-12651"/>
              </a:stretch>
            </a:blipFill>
            <a:ln w="142875" cap="sq">
              <a:solidFill>
                <a:srgbClr val="FFFFFF"/>
              </a:solidFill>
              <a:prstDash val="solid"/>
              <a:miter/>
            </a:ln>
          </p:spPr>
        </p:sp>
      </p:grpSp>
      <p:sp>
        <p:nvSpPr>
          <p:cNvPr name="TextBox 8" id="8"/>
          <p:cNvSpPr txBox="true"/>
          <p:nvPr/>
        </p:nvSpPr>
        <p:spPr>
          <a:xfrm rot="0">
            <a:off x="7155263" y="923925"/>
            <a:ext cx="10104037" cy="1749425"/>
          </a:xfrm>
          <a:prstGeom prst="rect">
            <a:avLst/>
          </a:prstGeom>
        </p:spPr>
        <p:txBody>
          <a:bodyPr anchor="t" rtlCol="false" tIns="0" lIns="0" bIns="0" rIns="0">
            <a:spAutoFit/>
          </a:bodyPr>
          <a:lstStyle/>
          <a:p>
            <a:pPr algn="r">
              <a:lnSpc>
                <a:spcPts val="7000"/>
              </a:lnSpc>
            </a:pPr>
            <a:r>
              <a:rPr lang="en-US" b="true" sz="5000" spc="150">
                <a:solidFill>
                  <a:srgbClr val="8F6745"/>
                </a:solidFill>
                <a:latin typeface="Alegreya SC Bold"/>
                <a:ea typeface="Alegreya SC Bold"/>
                <a:cs typeface="Alegreya SC Bold"/>
                <a:sym typeface="Alegreya SC Bold"/>
              </a:rPr>
              <a:t>KO TE MAURI O TE WHENUA, KO TE MAURI O NGĀ TŪPUNA</a:t>
            </a:r>
          </a:p>
        </p:txBody>
      </p:sp>
      <p:sp>
        <p:nvSpPr>
          <p:cNvPr name="TextBox 9" id="9"/>
          <p:cNvSpPr txBox="true"/>
          <p:nvPr/>
        </p:nvSpPr>
        <p:spPr>
          <a:xfrm rot="0">
            <a:off x="8879751" y="3883025"/>
            <a:ext cx="8379549" cy="2454275"/>
          </a:xfrm>
          <a:prstGeom prst="rect">
            <a:avLst/>
          </a:prstGeom>
        </p:spPr>
        <p:txBody>
          <a:bodyPr anchor="t" rtlCol="false" tIns="0" lIns="0" bIns="0" rIns="0">
            <a:spAutoFit/>
          </a:bodyPr>
          <a:lstStyle/>
          <a:p>
            <a:pPr algn="r">
              <a:lnSpc>
                <a:spcPts val="4900"/>
              </a:lnSpc>
            </a:pPr>
            <a:r>
              <a:rPr lang="en-US" sz="3500" spc="105">
                <a:solidFill>
                  <a:srgbClr val="FFFFFF"/>
                </a:solidFill>
                <a:latin typeface="Alegreya"/>
                <a:ea typeface="Alegreya"/>
                <a:cs typeface="Alegreya"/>
                <a:sym typeface="Alegreya"/>
              </a:rPr>
              <a:t>For more than 15 generations, we have called this whenua home, and every square inch has played a vital role in our well-being</a:t>
            </a:r>
          </a:p>
        </p:txBody>
      </p:sp>
      <p:grpSp>
        <p:nvGrpSpPr>
          <p:cNvPr name="Group 10" id="10"/>
          <p:cNvGrpSpPr/>
          <p:nvPr/>
        </p:nvGrpSpPr>
        <p:grpSpPr>
          <a:xfrm rot="0">
            <a:off x="1028700" y="1028700"/>
            <a:ext cx="5706105" cy="3794355"/>
            <a:chOff x="0" y="0"/>
            <a:chExt cx="1132025" cy="752756"/>
          </a:xfrm>
        </p:grpSpPr>
        <p:sp>
          <p:nvSpPr>
            <p:cNvPr name="Freeform 11" id="11"/>
            <p:cNvSpPr/>
            <p:nvPr/>
          </p:nvSpPr>
          <p:spPr>
            <a:xfrm flipH="false" flipV="false" rot="0">
              <a:off x="0" y="0"/>
              <a:ext cx="1132025" cy="752756"/>
            </a:xfrm>
            <a:custGeom>
              <a:avLst/>
              <a:gdLst/>
              <a:ahLst/>
              <a:cxnLst/>
              <a:rect r="r" b="b" t="t" l="l"/>
              <a:pathLst>
                <a:path h="752756" w="1132025">
                  <a:moveTo>
                    <a:pt x="0" y="0"/>
                  </a:moveTo>
                  <a:lnTo>
                    <a:pt x="1132025" y="0"/>
                  </a:lnTo>
                  <a:lnTo>
                    <a:pt x="1132025" y="752756"/>
                  </a:lnTo>
                  <a:lnTo>
                    <a:pt x="0" y="752756"/>
                  </a:lnTo>
                  <a:close/>
                </a:path>
              </a:pathLst>
            </a:custGeom>
            <a:blipFill>
              <a:blip r:embed="rId4"/>
              <a:stretch>
                <a:fillRect l="0" t="0" r="0" b="-12651"/>
              </a:stretch>
            </a:blipFill>
            <a:ln w="142875" cap="sq">
              <a:solidFill>
                <a:srgbClr val="FFFFFF"/>
              </a:solidFill>
              <a:prstDash val="solid"/>
              <a:miter/>
            </a:ln>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7779082" y="0"/>
            <a:ext cx="9748450" cy="9568549"/>
            <a:chOff x="0" y="0"/>
            <a:chExt cx="2567493" cy="2520112"/>
          </a:xfrm>
        </p:grpSpPr>
        <p:sp>
          <p:nvSpPr>
            <p:cNvPr name="Freeform 4" id="4"/>
            <p:cNvSpPr/>
            <p:nvPr/>
          </p:nvSpPr>
          <p:spPr>
            <a:xfrm flipH="false" flipV="false" rot="0">
              <a:off x="0" y="0"/>
              <a:ext cx="2567493" cy="2520112"/>
            </a:xfrm>
            <a:custGeom>
              <a:avLst/>
              <a:gdLst/>
              <a:ahLst/>
              <a:cxnLst/>
              <a:rect r="r" b="b" t="t" l="l"/>
              <a:pathLst>
                <a:path h="2520112" w="2567493">
                  <a:moveTo>
                    <a:pt x="0" y="0"/>
                  </a:moveTo>
                  <a:lnTo>
                    <a:pt x="2567493" y="0"/>
                  </a:lnTo>
                  <a:lnTo>
                    <a:pt x="2567493" y="2520112"/>
                  </a:lnTo>
                  <a:lnTo>
                    <a:pt x="0" y="2520112"/>
                  </a:lnTo>
                  <a:close/>
                </a:path>
              </a:pathLst>
            </a:custGeom>
            <a:solidFill>
              <a:srgbClr val="01275A">
                <a:alpha val="80000"/>
              </a:srgbClr>
            </a:solidFill>
          </p:spPr>
        </p:sp>
        <p:sp>
          <p:nvSpPr>
            <p:cNvPr name="TextBox 5" id="5"/>
            <p:cNvSpPr txBox="true"/>
            <p:nvPr/>
          </p:nvSpPr>
          <p:spPr>
            <a:xfrm>
              <a:off x="0" y="-57150"/>
              <a:ext cx="2567493" cy="257726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8461516" y="3306897"/>
            <a:ext cx="8383580" cy="397510"/>
          </a:xfrm>
          <a:prstGeom prst="rect">
            <a:avLst/>
          </a:prstGeom>
        </p:spPr>
        <p:txBody>
          <a:bodyPr anchor="t" rtlCol="false" tIns="0" lIns="0" bIns="0" rIns="0">
            <a:spAutoFit/>
          </a:bodyPr>
          <a:lstStyle/>
          <a:p>
            <a:pPr algn="l" marL="0" indent="0" lvl="0">
              <a:lnSpc>
                <a:spcPts val="3079"/>
              </a:lnSpc>
            </a:pPr>
            <a:r>
              <a:rPr lang="en-US" b="true" sz="2799" spc="83">
                <a:solidFill>
                  <a:srgbClr val="FFFFFF"/>
                </a:solidFill>
                <a:latin typeface="Alegreya SC Bold"/>
                <a:ea typeface="Alegreya SC Bold"/>
                <a:cs typeface="Alegreya SC Bold"/>
                <a:sym typeface="Alegreya SC Bold"/>
              </a:rPr>
              <a:t>1878 -1902</a:t>
            </a:r>
          </a:p>
        </p:txBody>
      </p:sp>
      <p:sp>
        <p:nvSpPr>
          <p:cNvPr name="TextBox 7" id="7"/>
          <p:cNvSpPr txBox="true"/>
          <p:nvPr/>
        </p:nvSpPr>
        <p:spPr>
          <a:xfrm rot="0">
            <a:off x="8461516" y="1241942"/>
            <a:ext cx="8383580" cy="1825625"/>
          </a:xfrm>
          <a:prstGeom prst="rect">
            <a:avLst/>
          </a:prstGeom>
        </p:spPr>
        <p:txBody>
          <a:bodyPr anchor="t" rtlCol="false" tIns="0" lIns="0" bIns="0" rIns="0">
            <a:spAutoFit/>
          </a:bodyPr>
          <a:lstStyle/>
          <a:p>
            <a:pPr algn="l" marL="0" indent="0" lvl="0">
              <a:lnSpc>
                <a:spcPts val="7150"/>
              </a:lnSpc>
            </a:pPr>
            <a:r>
              <a:rPr lang="en-US" b="true" sz="6500" spc="195">
                <a:solidFill>
                  <a:srgbClr val="8F6745"/>
                </a:solidFill>
                <a:latin typeface="Alegreya SC Bold"/>
                <a:ea typeface="Alegreya SC Bold"/>
                <a:cs typeface="Alegreya SC Bold"/>
                <a:sym typeface="Alegreya SC Bold"/>
              </a:rPr>
              <a:t>The Native Land Court Experience</a:t>
            </a:r>
          </a:p>
        </p:txBody>
      </p:sp>
      <p:sp>
        <p:nvSpPr>
          <p:cNvPr name="Freeform 8" id="8"/>
          <p:cNvSpPr/>
          <p:nvPr/>
        </p:nvSpPr>
        <p:spPr>
          <a:xfrm flipH="false" flipV="false" rot="-548145">
            <a:off x="9136857" y="5376625"/>
            <a:ext cx="3246976" cy="3608261"/>
          </a:xfrm>
          <a:custGeom>
            <a:avLst/>
            <a:gdLst/>
            <a:ahLst/>
            <a:cxnLst/>
            <a:rect r="r" b="b" t="t" l="l"/>
            <a:pathLst>
              <a:path h="3608261" w="3246976">
                <a:moveTo>
                  <a:pt x="0" y="0"/>
                </a:moveTo>
                <a:lnTo>
                  <a:pt x="3246976" y="0"/>
                </a:lnTo>
                <a:lnTo>
                  <a:pt x="3246976" y="3608260"/>
                </a:lnTo>
                <a:lnTo>
                  <a:pt x="0" y="3608260"/>
                </a:lnTo>
                <a:lnTo>
                  <a:pt x="0" y="0"/>
                </a:lnTo>
                <a:close/>
              </a:path>
            </a:pathLst>
          </a:custGeom>
          <a:blipFill>
            <a:blip r:embed="rId3"/>
            <a:stretch>
              <a:fillRect l="-7355" t="0" r="-7355" b="0"/>
            </a:stretch>
          </a:blipFill>
        </p:spPr>
      </p:sp>
      <p:grpSp>
        <p:nvGrpSpPr>
          <p:cNvPr name="Group 9" id="9"/>
          <p:cNvGrpSpPr/>
          <p:nvPr/>
        </p:nvGrpSpPr>
        <p:grpSpPr>
          <a:xfrm rot="0">
            <a:off x="11893931" y="3913957"/>
            <a:ext cx="3228085" cy="3036420"/>
            <a:chOff x="0" y="0"/>
            <a:chExt cx="1434702" cy="1349517"/>
          </a:xfrm>
        </p:grpSpPr>
        <p:sp>
          <p:nvSpPr>
            <p:cNvPr name="Freeform 10" id="10"/>
            <p:cNvSpPr/>
            <p:nvPr/>
          </p:nvSpPr>
          <p:spPr>
            <a:xfrm flipH="false" flipV="false" rot="0">
              <a:off x="0" y="0"/>
              <a:ext cx="1434702" cy="1349517"/>
            </a:xfrm>
            <a:custGeom>
              <a:avLst/>
              <a:gdLst/>
              <a:ahLst/>
              <a:cxnLst/>
              <a:rect r="r" b="b" t="t" l="l"/>
              <a:pathLst>
                <a:path h="1349517" w="1434702">
                  <a:moveTo>
                    <a:pt x="0" y="0"/>
                  </a:moveTo>
                  <a:lnTo>
                    <a:pt x="1434702" y="0"/>
                  </a:lnTo>
                  <a:lnTo>
                    <a:pt x="1434702" y="1349517"/>
                  </a:lnTo>
                  <a:lnTo>
                    <a:pt x="0" y="1349517"/>
                  </a:lnTo>
                  <a:close/>
                </a:path>
              </a:pathLst>
            </a:custGeom>
            <a:blipFill>
              <a:blip r:embed="rId4"/>
              <a:stretch>
                <a:fillRect l="-4131" t="-78908" r="-9347" b="-9059"/>
              </a:stretch>
            </a:blipFill>
          </p:spPr>
        </p:sp>
      </p:grpSp>
      <p:sp>
        <p:nvSpPr>
          <p:cNvPr name="Freeform 11" id="11"/>
          <p:cNvSpPr/>
          <p:nvPr/>
        </p:nvSpPr>
        <p:spPr>
          <a:xfrm flipH="false" flipV="false" rot="857244">
            <a:off x="13985021" y="4723157"/>
            <a:ext cx="2797232" cy="4216663"/>
          </a:xfrm>
          <a:custGeom>
            <a:avLst/>
            <a:gdLst/>
            <a:ahLst/>
            <a:cxnLst/>
            <a:rect r="r" b="b" t="t" l="l"/>
            <a:pathLst>
              <a:path h="4216663" w="2797232">
                <a:moveTo>
                  <a:pt x="0" y="0"/>
                </a:moveTo>
                <a:lnTo>
                  <a:pt x="2797232" y="0"/>
                </a:lnTo>
                <a:lnTo>
                  <a:pt x="2797232" y="4216663"/>
                </a:lnTo>
                <a:lnTo>
                  <a:pt x="0" y="4216663"/>
                </a:lnTo>
                <a:lnTo>
                  <a:pt x="0" y="0"/>
                </a:lnTo>
                <a:close/>
              </a:path>
            </a:pathLst>
          </a:custGeom>
          <a:blipFill>
            <a:blip r:embed="rId5"/>
            <a:stretch>
              <a:fillRect l="0" t="-6852" r="0" b="0"/>
            </a:stretch>
          </a:blipFill>
        </p:spPr>
      </p:sp>
      <p:sp>
        <p:nvSpPr>
          <p:cNvPr name="Freeform 12" id="12"/>
          <p:cNvSpPr/>
          <p:nvPr/>
        </p:nvSpPr>
        <p:spPr>
          <a:xfrm flipH="false" flipV="false" rot="0">
            <a:off x="12322673" y="6502365"/>
            <a:ext cx="1612684" cy="1766094"/>
          </a:xfrm>
          <a:custGeom>
            <a:avLst/>
            <a:gdLst/>
            <a:ahLst/>
            <a:cxnLst/>
            <a:rect r="r" b="b" t="t" l="l"/>
            <a:pathLst>
              <a:path h="1766094" w="1612684">
                <a:moveTo>
                  <a:pt x="0" y="0"/>
                </a:moveTo>
                <a:lnTo>
                  <a:pt x="1612684" y="0"/>
                </a:lnTo>
                <a:lnTo>
                  <a:pt x="1612684" y="1766094"/>
                </a:lnTo>
                <a:lnTo>
                  <a:pt x="0" y="1766094"/>
                </a:lnTo>
                <a:lnTo>
                  <a:pt x="0" y="0"/>
                </a:lnTo>
                <a:close/>
              </a:path>
            </a:pathLst>
          </a:custGeom>
          <a:blipFill>
            <a:blip r:embed="rId6"/>
            <a:stretch>
              <a:fillRect l="-10212" t="-4741" r="-10212"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717742" cy="11350463"/>
            <a:chOff x="0" y="0"/>
            <a:chExt cx="5193150" cy="2989422"/>
          </a:xfrm>
        </p:grpSpPr>
        <p:sp>
          <p:nvSpPr>
            <p:cNvPr name="Freeform 4" id="4"/>
            <p:cNvSpPr/>
            <p:nvPr/>
          </p:nvSpPr>
          <p:spPr>
            <a:xfrm flipH="false" flipV="false" rot="0">
              <a:off x="0" y="0"/>
              <a:ext cx="5193150" cy="2989422"/>
            </a:xfrm>
            <a:custGeom>
              <a:avLst/>
              <a:gdLst/>
              <a:ahLst/>
              <a:cxnLst/>
              <a:rect r="r" b="b" t="t" l="l"/>
              <a:pathLst>
                <a:path h="2989422" w="5193150">
                  <a:moveTo>
                    <a:pt x="0" y="0"/>
                  </a:moveTo>
                  <a:lnTo>
                    <a:pt x="5193150" y="0"/>
                  </a:lnTo>
                  <a:lnTo>
                    <a:pt x="5193150" y="2989422"/>
                  </a:lnTo>
                  <a:lnTo>
                    <a:pt x="0" y="2989422"/>
                  </a:lnTo>
                  <a:close/>
                </a:path>
              </a:pathLst>
            </a:custGeom>
            <a:solidFill>
              <a:srgbClr val="01275A">
                <a:alpha val="80000"/>
              </a:srgbClr>
            </a:solidFill>
          </p:spPr>
        </p:sp>
        <p:sp>
          <p:nvSpPr>
            <p:cNvPr name="TextBox 5" id="5"/>
            <p:cNvSpPr txBox="true"/>
            <p:nvPr/>
          </p:nvSpPr>
          <p:spPr>
            <a:xfrm>
              <a:off x="0" y="-57150"/>
              <a:ext cx="5193150" cy="3046572"/>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1028700" y="1314249"/>
            <a:ext cx="5877990" cy="7658502"/>
            <a:chOff x="0" y="0"/>
            <a:chExt cx="1010392" cy="1316452"/>
          </a:xfrm>
        </p:grpSpPr>
        <p:sp>
          <p:nvSpPr>
            <p:cNvPr name="Freeform 7" id="7"/>
            <p:cNvSpPr/>
            <p:nvPr/>
          </p:nvSpPr>
          <p:spPr>
            <a:xfrm flipH="false" flipV="false" rot="0">
              <a:off x="0" y="0"/>
              <a:ext cx="1010392" cy="1316452"/>
            </a:xfrm>
            <a:custGeom>
              <a:avLst/>
              <a:gdLst/>
              <a:ahLst/>
              <a:cxnLst/>
              <a:rect r="r" b="b" t="t" l="l"/>
              <a:pathLst>
                <a:path h="1316452" w="1010392">
                  <a:moveTo>
                    <a:pt x="0" y="0"/>
                  </a:moveTo>
                  <a:lnTo>
                    <a:pt x="1010392" y="0"/>
                  </a:lnTo>
                  <a:lnTo>
                    <a:pt x="1010392" y="1316452"/>
                  </a:lnTo>
                  <a:lnTo>
                    <a:pt x="0" y="1316452"/>
                  </a:lnTo>
                  <a:close/>
                </a:path>
              </a:pathLst>
            </a:custGeom>
            <a:blipFill>
              <a:blip r:embed="rId3"/>
              <a:stretch>
                <a:fillRect l="-47896" t="0" r="-47896" b="0"/>
              </a:stretch>
            </a:blipFill>
            <a:ln w="142875" cap="sq">
              <a:solidFill>
                <a:srgbClr val="FFFFFF"/>
              </a:solidFill>
              <a:prstDash val="solid"/>
              <a:miter/>
            </a:ln>
          </p:spPr>
        </p:sp>
      </p:grpSp>
      <p:sp>
        <p:nvSpPr>
          <p:cNvPr name="TextBox 8" id="8"/>
          <p:cNvSpPr txBox="true"/>
          <p:nvPr/>
        </p:nvSpPr>
        <p:spPr>
          <a:xfrm rot="0">
            <a:off x="3564159" y="1209474"/>
            <a:ext cx="13695141" cy="863600"/>
          </a:xfrm>
          <a:prstGeom prst="rect">
            <a:avLst/>
          </a:prstGeom>
        </p:spPr>
        <p:txBody>
          <a:bodyPr anchor="t" rtlCol="false" tIns="0" lIns="0" bIns="0" rIns="0">
            <a:spAutoFit/>
          </a:bodyPr>
          <a:lstStyle/>
          <a:p>
            <a:pPr algn="r">
              <a:lnSpc>
                <a:spcPts val="7000"/>
              </a:lnSpc>
            </a:pPr>
            <a:r>
              <a:rPr lang="en-US" b="true" sz="5000" spc="150">
                <a:solidFill>
                  <a:srgbClr val="8F6745"/>
                </a:solidFill>
                <a:latin typeface="Alegreya SC Bold"/>
                <a:ea typeface="Alegreya SC Bold"/>
                <a:cs typeface="Alegreya SC Bold"/>
                <a:sym typeface="Alegreya SC Bold"/>
              </a:rPr>
              <a:t>“I KNOW THIS LAND”</a:t>
            </a:r>
          </a:p>
        </p:txBody>
      </p:sp>
      <p:sp>
        <p:nvSpPr>
          <p:cNvPr name="TextBox 9" id="9"/>
          <p:cNvSpPr txBox="true"/>
          <p:nvPr/>
        </p:nvSpPr>
        <p:spPr>
          <a:xfrm rot="0">
            <a:off x="7595588" y="3144917"/>
            <a:ext cx="9663712" cy="2794000"/>
          </a:xfrm>
          <a:prstGeom prst="rect">
            <a:avLst/>
          </a:prstGeom>
        </p:spPr>
        <p:txBody>
          <a:bodyPr anchor="t" rtlCol="false" tIns="0" lIns="0" bIns="0" rIns="0">
            <a:spAutoFit/>
          </a:bodyPr>
          <a:lstStyle/>
          <a:p>
            <a:pPr algn="r">
              <a:lnSpc>
                <a:spcPts val="5599"/>
              </a:lnSpc>
            </a:pPr>
            <a:r>
              <a:rPr lang="en-US" sz="3999" spc="119">
                <a:solidFill>
                  <a:srgbClr val="FFFFFF"/>
                </a:solidFill>
                <a:latin typeface="Alegreya"/>
                <a:ea typeface="Alegreya"/>
                <a:cs typeface="Alegreya"/>
                <a:sym typeface="Alegreya"/>
              </a:rPr>
              <a:t>“I know this land. I have a claim to it under Ngāti Whakahemo hapu. I claim through ancestry, conquest, mana and permanent occupation. My ancestor is Maruahaira.”</a:t>
            </a:r>
          </a:p>
        </p:txBody>
      </p:sp>
      <p:sp>
        <p:nvSpPr>
          <p:cNvPr name="TextBox 10" id="10"/>
          <p:cNvSpPr txBox="true"/>
          <p:nvPr/>
        </p:nvSpPr>
        <p:spPr>
          <a:xfrm rot="0">
            <a:off x="7595588" y="7124700"/>
            <a:ext cx="9663712" cy="1485900"/>
          </a:xfrm>
          <a:prstGeom prst="rect">
            <a:avLst/>
          </a:prstGeom>
        </p:spPr>
        <p:txBody>
          <a:bodyPr anchor="t" rtlCol="false" tIns="0" lIns="0" bIns="0" rIns="0">
            <a:spAutoFit/>
          </a:bodyPr>
          <a:lstStyle/>
          <a:p>
            <a:pPr algn="r">
              <a:lnSpc>
                <a:spcPts val="2999"/>
              </a:lnSpc>
            </a:pPr>
            <a:r>
              <a:rPr lang="en-US" b="true" sz="2499" spc="74">
                <a:solidFill>
                  <a:srgbClr val="8F6745"/>
                </a:solidFill>
                <a:latin typeface="Alegreya SC Bold"/>
                <a:ea typeface="Alegreya SC Bold"/>
                <a:cs typeface="Alegreya SC Bold"/>
                <a:sym typeface="Alegreya SC Bold"/>
              </a:rPr>
              <a:t>Mita Tahoka </a:t>
            </a:r>
          </a:p>
          <a:p>
            <a:pPr algn="r">
              <a:lnSpc>
                <a:spcPts val="2999"/>
              </a:lnSpc>
            </a:pPr>
            <a:r>
              <a:rPr lang="en-US" b="true" sz="2499" spc="74">
                <a:solidFill>
                  <a:srgbClr val="8F6745"/>
                </a:solidFill>
                <a:latin typeface="Alegreya SC Bold"/>
                <a:ea typeface="Alegreya SC Bold"/>
                <a:cs typeface="Alegreya SC Bold"/>
                <a:sym typeface="Alegreya SC Bold"/>
              </a:rPr>
              <a:t>Native Land Court, Maketu </a:t>
            </a:r>
          </a:p>
          <a:p>
            <a:pPr algn="r">
              <a:lnSpc>
                <a:spcPts val="2999"/>
              </a:lnSpc>
            </a:pPr>
            <a:r>
              <a:rPr lang="en-US" b="true" sz="2499" spc="74">
                <a:solidFill>
                  <a:srgbClr val="8F6745"/>
                </a:solidFill>
                <a:latin typeface="Alegreya SC Bold"/>
                <a:ea typeface="Alegreya SC Bold"/>
                <a:cs typeface="Alegreya SC Bold"/>
                <a:sym typeface="Alegreya SC Bold"/>
              </a:rPr>
              <a:t>8 Feb 1884</a:t>
            </a:r>
          </a:p>
          <a:p>
            <a:pPr algn="r">
              <a:lnSpc>
                <a:spcPts val="299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923925"/>
            <a:ext cx="16230600" cy="863600"/>
          </a:xfrm>
          <a:prstGeom prst="rect">
            <a:avLst/>
          </a:prstGeom>
        </p:spPr>
        <p:txBody>
          <a:bodyPr anchor="t" rtlCol="false" tIns="0" lIns="0" bIns="0" rIns="0">
            <a:spAutoFit/>
          </a:bodyPr>
          <a:lstStyle/>
          <a:p>
            <a:pPr algn="ctr">
              <a:lnSpc>
                <a:spcPts val="7000"/>
              </a:lnSpc>
            </a:pPr>
            <a:r>
              <a:rPr lang="en-US" b="true" sz="5000" spc="150">
                <a:solidFill>
                  <a:srgbClr val="8F6745"/>
                </a:solidFill>
                <a:latin typeface="Alegreya SC Bold"/>
                <a:ea typeface="Alegreya SC Bold"/>
                <a:cs typeface="Alegreya SC Bold"/>
                <a:sym typeface="Alegreya SC Bold"/>
              </a:rPr>
              <a:t>NATIVE LAND COURT 1878 TO 1902</a:t>
            </a:r>
          </a:p>
        </p:txBody>
      </p:sp>
      <p:sp>
        <p:nvSpPr>
          <p:cNvPr name="TextBox 7" id="7"/>
          <p:cNvSpPr txBox="true"/>
          <p:nvPr/>
        </p:nvSpPr>
        <p:spPr>
          <a:xfrm rot="0">
            <a:off x="1028700" y="3125867"/>
            <a:ext cx="16230600" cy="4629150"/>
          </a:xfrm>
          <a:prstGeom prst="rect">
            <a:avLst/>
          </a:prstGeom>
        </p:spPr>
        <p:txBody>
          <a:bodyPr anchor="t" rtlCol="false" tIns="0" lIns="0" bIns="0" rIns="0">
            <a:spAutoFit/>
          </a:bodyPr>
          <a:lstStyle/>
          <a:p>
            <a:pPr algn="ctr">
              <a:lnSpc>
                <a:spcPts val="5250"/>
              </a:lnSpc>
            </a:pPr>
            <a:r>
              <a:rPr lang="en-US" sz="3500" spc="105">
                <a:solidFill>
                  <a:srgbClr val="FFFFFF"/>
                </a:solidFill>
                <a:latin typeface="Alegreya"/>
                <a:ea typeface="Alegreya"/>
                <a:cs typeface="Alegreya"/>
                <a:sym typeface="Alegreya"/>
              </a:rPr>
              <a:t>Land interests were awarded to Ngāti Whakahemo as a result of a series of Native Land Court hearings from 1878 to 1902 </a:t>
            </a:r>
          </a:p>
          <a:p>
            <a:pPr algn="ctr">
              <a:lnSpc>
                <a:spcPts val="5250"/>
              </a:lnSpc>
            </a:pPr>
          </a:p>
          <a:p>
            <a:pPr algn="ctr">
              <a:lnSpc>
                <a:spcPts val="5250"/>
              </a:lnSpc>
            </a:pPr>
            <a:r>
              <a:rPr lang="en-US" sz="3500" spc="105">
                <a:solidFill>
                  <a:srgbClr val="FFFFFF"/>
                </a:solidFill>
                <a:latin typeface="Alegreya"/>
                <a:ea typeface="Alegreya"/>
                <a:cs typeface="Alegreya"/>
                <a:sym typeface="Alegreya"/>
              </a:rPr>
              <a:t>A Judgment of the Native Land Court in February 1888 confirmed the decision made in 1878  as part of the Otamarakau hearing that </a:t>
            </a:r>
            <a:r>
              <a:rPr lang="en-US" b="true" sz="3500" spc="105">
                <a:solidFill>
                  <a:srgbClr val="8F6745"/>
                </a:solidFill>
                <a:latin typeface="Alegreya Bold"/>
                <a:ea typeface="Alegreya Bold"/>
                <a:cs typeface="Alegreya Bold"/>
                <a:sym typeface="Alegreya Bold"/>
              </a:rPr>
              <a:t>Ngāti Whakahemo held mana whenua over Pukehina</a:t>
            </a:r>
            <a:r>
              <a:rPr lang="en-US" b="true" sz="3500" spc="105">
                <a:solidFill>
                  <a:srgbClr val="FFFFFF"/>
                </a:solidFill>
                <a:latin typeface="Alegreya Bold"/>
                <a:ea typeface="Alegreya Bold"/>
                <a:cs typeface="Alegreya Bold"/>
                <a:sym typeface="Alegreya Bold"/>
              </a:rPr>
              <a:t>  </a:t>
            </a:r>
          </a:p>
          <a:p>
            <a:pPr algn="ctr">
              <a:lnSpc>
                <a:spcPts val="5250"/>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923925"/>
            <a:ext cx="16230600" cy="863600"/>
          </a:xfrm>
          <a:prstGeom prst="rect">
            <a:avLst/>
          </a:prstGeom>
        </p:spPr>
        <p:txBody>
          <a:bodyPr anchor="t" rtlCol="false" tIns="0" lIns="0" bIns="0" rIns="0">
            <a:spAutoFit/>
          </a:bodyPr>
          <a:lstStyle/>
          <a:p>
            <a:pPr algn="l">
              <a:lnSpc>
                <a:spcPts val="7000"/>
              </a:lnSpc>
            </a:pPr>
            <a:r>
              <a:rPr lang="en-US" b="true" sz="5000" spc="500">
                <a:solidFill>
                  <a:srgbClr val="8F6745"/>
                </a:solidFill>
                <a:latin typeface="Alegreya SC Bold"/>
                <a:ea typeface="Alegreya SC Bold"/>
                <a:cs typeface="Alegreya SC Bold"/>
                <a:sym typeface="Alegreya SC Bold"/>
              </a:rPr>
              <a:t>BASIS OF COURT DETERMINATION</a:t>
            </a:r>
          </a:p>
        </p:txBody>
      </p:sp>
      <p:sp>
        <p:nvSpPr>
          <p:cNvPr name="TextBox 7" id="7"/>
          <p:cNvSpPr txBox="true"/>
          <p:nvPr/>
        </p:nvSpPr>
        <p:spPr>
          <a:xfrm rot="0">
            <a:off x="5645644" y="3476625"/>
            <a:ext cx="9726946" cy="3073400"/>
          </a:xfrm>
          <a:prstGeom prst="rect">
            <a:avLst/>
          </a:prstGeom>
        </p:spPr>
        <p:txBody>
          <a:bodyPr anchor="t" rtlCol="false" tIns="0" lIns="0" bIns="0" rIns="0">
            <a:spAutoFit/>
          </a:bodyPr>
          <a:lstStyle/>
          <a:p>
            <a:pPr algn="l">
              <a:lnSpc>
                <a:spcPts val="4900"/>
              </a:lnSpc>
            </a:pPr>
            <a:r>
              <a:rPr lang="en-US" sz="3500" spc="105">
                <a:solidFill>
                  <a:srgbClr val="FFFFFF"/>
                </a:solidFill>
                <a:latin typeface="Alegreya"/>
                <a:ea typeface="Alegreya"/>
                <a:cs typeface="Alegreya"/>
                <a:sym typeface="Alegreya"/>
              </a:rPr>
              <a:t>Based upon:</a:t>
            </a:r>
          </a:p>
          <a:p>
            <a:pPr algn="l" marL="755651" indent="-377825" lvl="1">
              <a:lnSpc>
                <a:spcPts val="4900"/>
              </a:lnSpc>
              <a:buFont typeface="Arial"/>
              <a:buChar char="•"/>
            </a:pPr>
            <a:r>
              <a:rPr lang="en-US" sz="3500" spc="105">
                <a:solidFill>
                  <a:srgbClr val="FFFFFF"/>
                </a:solidFill>
                <a:latin typeface="Alegreya"/>
                <a:ea typeface="Alegreya"/>
                <a:cs typeface="Alegreya"/>
                <a:sym typeface="Alegreya"/>
              </a:rPr>
              <a:t>the conquest by Maruahaira</a:t>
            </a:r>
          </a:p>
          <a:p>
            <a:pPr algn="l" marL="755651" indent="-377825" lvl="1">
              <a:lnSpc>
                <a:spcPts val="4900"/>
              </a:lnSpc>
              <a:buFont typeface="Arial"/>
              <a:buChar char="•"/>
            </a:pPr>
            <a:r>
              <a:rPr lang="en-US" sz="3500" spc="105">
                <a:solidFill>
                  <a:srgbClr val="FFFFFF"/>
                </a:solidFill>
                <a:latin typeface="Alegreya"/>
                <a:ea typeface="Alegreya"/>
                <a:cs typeface="Alegreya"/>
                <a:sym typeface="Alegreya"/>
              </a:rPr>
              <a:t>continuous occupation by his descendants through his son Maraika</a:t>
            </a:r>
          </a:p>
          <a:p>
            <a:pPr algn="l">
              <a:lnSpc>
                <a:spcPts val="4900"/>
              </a:lnSpc>
            </a:pPr>
          </a:p>
        </p:txBody>
      </p:sp>
      <p:grpSp>
        <p:nvGrpSpPr>
          <p:cNvPr name="Group 8" id="8"/>
          <p:cNvGrpSpPr/>
          <p:nvPr/>
        </p:nvGrpSpPr>
        <p:grpSpPr>
          <a:xfrm rot="0">
            <a:off x="1028700" y="2876550"/>
            <a:ext cx="4025020" cy="5244246"/>
            <a:chOff x="0" y="0"/>
            <a:chExt cx="1010392" cy="1316452"/>
          </a:xfrm>
        </p:grpSpPr>
        <p:sp>
          <p:nvSpPr>
            <p:cNvPr name="Freeform 9" id="9"/>
            <p:cNvSpPr/>
            <p:nvPr/>
          </p:nvSpPr>
          <p:spPr>
            <a:xfrm flipH="false" flipV="false" rot="0">
              <a:off x="0" y="0"/>
              <a:ext cx="1010392" cy="1316452"/>
            </a:xfrm>
            <a:custGeom>
              <a:avLst/>
              <a:gdLst/>
              <a:ahLst/>
              <a:cxnLst/>
              <a:rect r="r" b="b" t="t" l="l"/>
              <a:pathLst>
                <a:path h="1316452" w="1010392">
                  <a:moveTo>
                    <a:pt x="0" y="0"/>
                  </a:moveTo>
                  <a:lnTo>
                    <a:pt x="1010392" y="0"/>
                  </a:lnTo>
                  <a:lnTo>
                    <a:pt x="1010392" y="1316452"/>
                  </a:lnTo>
                  <a:lnTo>
                    <a:pt x="0" y="1316452"/>
                  </a:lnTo>
                  <a:close/>
                </a:path>
              </a:pathLst>
            </a:custGeom>
            <a:blipFill>
              <a:blip r:embed="rId3"/>
              <a:stretch>
                <a:fillRect l="-45802" t="0" r="-45802" b="0"/>
              </a:stretch>
            </a:blipFill>
            <a:ln w="142875" cap="sq">
              <a:solidFill>
                <a:srgbClr val="FFFFFF"/>
              </a:solidFill>
              <a:prstDash val="solid"/>
              <a:miter/>
            </a:ln>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1028700" y="783692"/>
            <a:ext cx="7627457" cy="3836229"/>
            <a:chOff x="0" y="0"/>
            <a:chExt cx="1320800" cy="664296"/>
          </a:xfrm>
        </p:grpSpPr>
        <p:sp>
          <p:nvSpPr>
            <p:cNvPr name="Freeform 7" id="7"/>
            <p:cNvSpPr/>
            <p:nvPr/>
          </p:nvSpPr>
          <p:spPr>
            <a:xfrm flipH="false" flipV="false" rot="0">
              <a:off x="0" y="0"/>
              <a:ext cx="1320800" cy="664296"/>
            </a:xfrm>
            <a:custGeom>
              <a:avLst/>
              <a:gdLst/>
              <a:ahLst/>
              <a:cxnLst/>
              <a:rect r="r" b="b" t="t" l="l"/>
              <a:pathLst>
                <a:path h="664296" w="1320800">
                  <a:moveTo>
                    <a:pt x="0" y="0"/>
                  </a:moveTo>
                  <a:lnTo>
                    <a:pt x="1320800" y="0"/>
                  </a:lnTo>
                  <a:lnTo>
                    <a:pt x="1320800" y="664296"/>
                  </a:lnTo>
                  <a:lnTo>
                    <a:pt x="0" y="664296"/>
                  </a:lnTo>
                  <a:close/>
                </a:path>
              </a:pathLst>
            </a:custGeom>
            <a:blipFill>
              <a:blip r:embed="rId3"/>
              <a:stretch>
                <a:fillRect l="-39717" t="-44732" r="-8003" b="-75282"/>
              </a:stretch>
            </a:blipFill>
            <a:ln w="142875" cap="sq">
              <a:solidFill>
                <a:srgbClr val="FFFFFF"/>
              </a:solidFill>
              <a:prstDash val="solid"/>
              <a:miter/>
            </a:ln>
          </p:spPr>
        </p:sp>
      </p:grpSp>
      <p:sp>
        <p:nvSpPr>
          <p:cNvPr name="TextBox 8" id="8"/>
          <p:cNvSpPr txBox="true"/>
          <p:nvPr/>
        </p:nvSpPr>
        <p:spPr>
          <a:xfrm rot="0">
            <a:off x="9285099" y="971550"/>
            <a:ext cx="7518581" cy="1631950"/>
          </a:xfrm>
          <a:prstGeom prst="rect">
            <a:avLst/>
          </a:prstGeom>
        </p:spPr>
        <p:txBody>
          <a:bodyPr anchor="t" rtlCol="false" tIns="0" lIns="0" bIns="0" rIns="0">
            <a:spAutoFit/>
          </a:bodyPr>
          <a:lstStyle/>
          <a:p>
            <a:pPr algn="r">
              <a:lnSpc>
                <a:spcPts val="6500"/>
              </a:lnSpc>
            </a:pPr>
            <a:r>
              <a:rPr lang="en-US" b="true" sz="5000" spc="150">
                <a:solidFill>
                  <a:srgbClr val="8F6745"/>
                </a:solidFill>
                <a:latin typeface="Alegreya SC Bold"/>
                <a:ea typeface="Alegreya SC Bold"/>
                <a:cs typeface="Alegreya SC Bold"/>
                <a:sym typeface="Alegreya SC Bold"/>
              </a:rPr>
              <a:t>INTERESTS BEYOND THE PUKEHINA BLOCK</a:t>
            </a:r>
          </a:p>
        </p:txBody>
      </p:sp>
      <p:sp>
        <p:nvSpPr>
          <p:cNvPr name="TextBox 9" id="9"/>
          <p:cNvSpPr txBox="true"/>
          <p:nvPr/>
        </p:nvSpPr>
        <p:spPr>
          <a:xfrm rot="0">
            <a:off x="9285099" y="4029075"/>
            <a:ext cx="7518581" cy="3984625"/>
          </a:xfrm>
          <a:prstGeom prst="rect">
            <a:avLst/>
          </a:prstGeom>
        </p:spPr>
        <p:txBody>
          <a:bodyPr anchor="t" rtlCol="false" tIns="0" lIns="0" bIns="0" rIns="0">
            <a:spAutoFit/>
          </a:bodyPr>
          <a:lstStyle/>
          <a:p>
            <a:pPr algn="r">
              <a:lnSpc>
                <a:spcPts val="4550"/>
              </a:lnSpc>
            </a:pPr>
            <a:r>
              <a:rPr lang="en-US" sz="3500" spc="105">
                <a:solidFill>
                  <a:srgbClr val="FFFFFF"/>
                </a:solidFill>
                <a:latin typeface="Alegreya"/>
                <a:ea typeface="Alegreya"/>
                <a:cs typeface="Alegreya"/>
                <a:sym typeface="Alegreya"/>
              </a:rPr>
              <a:t>Other interests awarded through the Native Land Court are located at </a:t>
            </a:r>
          </a:p>
          <a:p>
            <a:pPr algn="r">
              <a:lnSpc>
                <a:spcPts val="4550"/>
              </a:lnSpc>
            </a:pPr>
          </a:p>
          <a:p>
            <a:pPr algn="r">
              <a:lnSpc>
                <a:spcPts val="4550"/>
              </a:lnSpc>
            </a:pPr>
            <a:r>
              <a:rPr lang="en-US" sz="3500" spc="105">
                <a:solidFill>
                  <a:srgbClr val="8F6745"/>
                </a:solidFill>
                <a:latin typeface="Alegreya"/>
                <a:ea typeface="Alegreya"/>
                <a:cs typeface="Alegreya"/>
                <a:sym typeface="Alegreya"/>
              </a:rPr>
              <a:t>Paengaroa</a:t>
            </a:r>
          </a:p>
          <a:p>
            <a:pPr algn="r">
              <a:lnSpc>
                <a:spcPts val="4550"/>
              </a:lnSpc>
            </a:pPr>
            <a:r>
              <a:rPr lang="en-US" sz="3500" spc="105">
                <a:solidFill>
                  <a:srgbClr val="8F6745"/>
                </a:solidFill>
                <a:latin typeface="Alegreya"/>
                <a:ea typeface="Alegreya"/>
                <a:cs typeface="Alegreya"/>
                <a:sym typeface="Alegreya"/>
              </a:rPr>
              <a:t>Maketu</a:t>
            </a:r>
          </a:p>
          <a:p>
            <a:pPr algn="r">
              <a:lnSpc>
                <a:spcPts val="4550"/>
              </a:lnSpc>
            </a:pPr>
            <a:r>
              <a:rPr lang="en-US" sz="3500" spc="105">
                <a:solidFill>
                  <a:srgbClr val="8F6745"/>
                </a:solidFill>
                <a:latin typeface="Alegreya"/>
                <a:ea typeface="Alegreya"/>
                <a:cs typeface="Alegreya"/>
                <a:sym typeface="Alegreya"/>
              </a:rPr>
              <a:t>Motunau Island </a:t>
            </a:r>
          </a:p>
          <a:p>
            <a:pPr algn="r">
              <a:lnSpc>
                <a:spcPts val="4550"/>
              </a:lnSpc>
            </a:pPr>
            <a:r>
              <a:rPr lang="en-US" sz="3500" spc="105">
                <a:solidFill>
                  <a:srgbClr val="8F6745"/>
                </a:solidFill>
                <a:latin typeface="Alegreya"/>
                <a:ea typeface="Alegreya"/>
                <a:cs typeface="Alegreya"/>
                <a:sym typeface="Alegreya"/>
              </a:rPr>
              <a:t>Motiti Island</a:t>
            </a:r>
          </a:p>
        </p:txBody>
      </p:sp>
      <p:grpSp>
        <p:nvGrpSpPr>
          <p:cNvPr name="Group 10" id="10"/>
          <p:cNvGrpSpPr/>
          <p:nvPr/>
        </p:nvGrpSpPr>
        <p:grpSpPr>
          <a:xfrm rot="475994">
            <a:off x="2259124" y="5129979"/>
            <a:ext cx="8327598" cy="4188365"/>
            <a:chOff x="0" y="0"/>
            <a:chExt cx="1320800" cy="664296"/>
          </a:xfrm>
        </p:grpSpPr>
        <p:sp>
          <p:nvSpPr>
            <p:cNvPr name="Freeform 11" id="11"/>
            <p:cNvSpPr/>
            <p:nvPr/>
          </p:nvSpPr>
          <p:spPr>
            <a:xfrm flipH="false" flipV="false" rot="0">
              <a:off x="0" y="0"/>
              <a:ext cx="1320800" cy="664296"/>
            </a:xfrm>
            <a:custGeom>
              <a:avLst/>
              <a:gdLst/>
              <a:ahLst/>
              <a:cxnLst/>
              <a:rect r="r" b="b" t="t" l="l"/>
              <a:pathLst>
                <a:path h="664296" w="1320800">
                  <a:moveTo>
                    <a:pt x="0" y="0"/>
                  </a:moveTo>
                  <a:lnTo>
                    <a:pt x="1320800" y="0"/>
                  </a:lnTo>
                  <a:lnTo>
                    <a:pt x="1320800" y="664296"/>
                  </a:lnTo>
                  <a:lnTo>
                    <a:pt x="0" y="664296"/>
                  </a:lnTo>
                  <a:close/>
                </a:path>
              </a:pathLst>
            </a:custGeom>
            <a:blipFill>
              <a:blip r:embed="rId4"/>
              <a:stretch>
                <a:fillRect l="0" t="-15974" r="0" b="-15974"/>
              </a:stretch>
            </a:blipFill>
            <a:ln w="142875" cap="sq">
              <a:solidFill>
                <a:srgbClr val="FFFFFF"/>
              </a:solidFill>
              <a:prstDash val="solid"/>
              <a:miter/>
            </a:ln>
          </p:spPr>
        </p:sp>
      </p:grpSp>
      <p:sp>
        <p:nvSpPr>
          <p:cNvPr name="Freeform 12" id="12"/>
          <p:cNvSpPr/>
          <p:nvPr/>
        </p:nvSpPr>
        <p:spPr>
          <a:xfrm flipH="false" flipV="false" rot="-682997">
            <a:off x="822606" y="4034535"/>
            <a:ext cx="4183095" cy="2804397"/>
          </a:xfrm>
          <a:custGeom>
            <a:avLst/>
            <a:gdLst/>
            <a:ahLst/>
            <a:cxnLst/>
            <a:rect r="r" b="b" t="t" l="l"/>
            <a:pathLst>
              <a:path h="2804397" w="4183095">
                <a:moveTo>
                  <a:pt x="0" y="0"/>
                </a:moveTo>
                <a:lnTo>
                  <a:pt x="4183095" y="0"/>
                </a:lnTo>
                <a:lnTo>
                  <a:pt x="4183095" y="2804397"/>
                </a:lnTo>
                <a:lnTo>
                  <a:pt x="0" y="2804397"/>
                </a:lnTo>
                <a:lnTo>
                  <a:pt x="0" y="0"/>
                </a:lnTo>
                <a:close/>
              </a:path>
            </a:pathLst>
          </a:custGeom>
          <a:blipFill>
            <a:blip r:embed="rId5"/>
            <a:stretch>
              <a:fillRect l="-16479" t="-16312" r="-13046" b="-20217"/>
            </a:stretch>
          </a:blipFill>
          <a:ln w="142875" cap="sq">
            <a:solidFill>
              <a:srgbClr val="FFFFFF"/>
            </a:solidFill>
            <a:prstDash val="solid"/>
            <a:miter/>
          </a:ln>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923925"/>
            <a:ext cx="16230600" cy="1749425"/>
          </a:xfrm>
          <a:prstGeom prst="rect">
            <a:avLst/>
          </a:prstGeom>
        </p:spPr>
        <p:txBody>
          <a:bodyPr anchor="t" rtlCol="false" tIns="0" lIns="0" bIns="0" rIns="0">
            <a:spAutoFit/>
          </a:bodyPr>
          <a:lstStyle/>
          <a:p>
            <a:pPr algn="ctr">
              <a:lnSpc>
                <a:spcPts val="7000"/>
              </a:lnSpc>
            </a:pPr>
            <a:r>
              <a:rPr lang="en-US" b="true" sz="5000" spc="150">
                <a:solidFill>
                  <a:srgbClr val="8F6745"/>
                </a:solidFill>
                <a:latin typeface="Alegreya SC Bold"/>
                <a:ea typeface="Alegreya SC Bold"/>
                <a:cs typeface="Alegreya SC Bold"/>
                <a:sym typeface="Alegreya SC Bold"/>
              </a:rPr>
              <a:t>INTEREST DERIVED THROUGH OTHER LINES OF DESCENT</a:t>
            </a:r>
          </a:p>
        </p:txBody>
      </p:sp>
      <p:sp>
        <p:nvSpPr>
          <p:cNvPr name="TextBox 7" id="7"/>
          <p:cNvSpPr txBox="true"/>
          <p:nvPr/>
        </p:nvSpPr>
        <p:spPr>
          <a:xfrm rot="0">
            <a:off x="3477436" y="4022449"/>
            <a:ext cx="11333127" cy="2628900"/>
          </a:xfrm>
          <a:prstGeom prst="rect">
            <a:avLst/>
          </a:prstGeom>
        </p:spPr>
        <p:txBody>
          <a:bodyPr anchor="t" rtlCol="false" tIns="0" lIns="0" bIns="0" rIns="0">
            <a:spAutoFit/>
          </a:bodyPr>
          <a:lstStyle/>
          <a:p>
            <a:pPr algn="ctr">
              <a:lnSpc>
                <a:spcPts val="5250"/>
              </a:lnSpc>
            </a:pPr>
            <a:r>
              <a:rPr lang="en-US" sz="3500" spc="350">
                <a:solidFill>
                  <a:srgbClr val="FFFFFF"/>
                </a:solidFill>
                <a:latin typeface="Alegreya"/>
                <a:ea typeface="Alegreya"/>
                <a:cs typeface="Alegreya"/>
                <a:sym typeface="Alegreya"/>
              </a:rPr>
              <a:t>Ngāti Whakahemo do not have any interests (today) at Pukehina derived from any other line of descent </a:t>
            </a:r>
          </a:p>
          <a:p>
            <a:pPr algn="ctr">
              <a:lnSpc>
                <a:spcPts val="5250"/>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923925"/>
            <a:ext cx="15228237" cy="863600"/>
          </a:xfrm>
          <a:prstGeom prst="rect">
            <a:avLst/>
          </a:prstGeom>
        </p:spPr>
        <p:txBody>
          <a:bodyPr anchor="t" rtlCol="false" tIns="0" lIns="0" bIns="0" rIns="0">
            <a:spAutoFit/>
          </a:bodyPr>
          <a:lstStyle/>
          <a:p>
            <a:pPr algn="l">
              <a:lnSpc>
                <a:spcPts val="7000"/>
              </a:lnSpc>
            </a:pPr>
            <a:r>
              <a:rPr lang="en-US" b="true" sz="5000" spc="150">
                <a:solidFill>
                  <a:srgbClr val="8F6745"/>
                </a:solidFill>
                <a:latin typeface="Alegreya SC Bold"/>
                <a:ea typeface="Alegreya SC Bold"/>
                <a:cs typeface="Alegreya SC Bold"/>
                <a:sym typeface="Alegreya SC Bold"/>
              </a:rPr>
              <a:t>TE TANGO WHENUA – POST 1903</a:t>
            </a:r>
          </a:p>
        </p:txBody>
      </p:sp>
      <p:sp>
        <p:nvSpPr>
          <p:cNvPr name="TextBox 7" id="7"/>
          <p:cNvSpPr txBox="true"/>
          <p:nvPr/>
        </p:nvSpPr>
        <p:spPr>
          <a:xfrm rot="0">
            <a:off x="1028700" y="2858528"/>
            <a:ext cx="16230600" cy="1962150"/>
          </a:xfrm>
          <a:prstGeom prst="rect">
            <a:avLst/>
          </a:prstGeom>
        </p:spPr>
        <p:txBody>
          <a:bodyPr anchor="t" rtlCol="false" tIns="0" lIns="0" bIns="0" rIns="0">
            <a:spAutoFit/>
          </a:bodyPr>
          <a:lstStyle/>
          <a:p>
            <a:pPr algn="l">
              <a:lnSpc>
                <a:spcPts val="5250"/>
              </a:lnSpc>
            </a:pPr>
            <a:r>
              <a:rPr lang="en-US" sz="3500" spc="105">
                <a:solidFill>
                  <a:srgbClr val="FFFFFF"/>
                </a:solidFill>
                <a:latin typeface="Alegreya"/>
                <a:ea typeface="Alegreya"/>
                <a:cs typeface="Alegreya"/>
                <a:sym typeface="Alegreya"/>
              </a:rPr>
              <a:t>In 1878, more than 10,000 acres were tuturu Whakahemo lands. In 1902, Title to 8,356 acres was awarded by the Native Land Court. It quickly became subjected to Crown and private purchasing.</a:t>
            </a:r>
          </a:p>
        </p:txBody>
      </p:sp>
      <p:grpSp>
        <p:nvGrpSpPr>
          <p:cNvPr name="Group 8" id="8"/>
          <p:cNvGrpSpPr/>
          <p:nvPr/>
        </p:nvGrpSpPr>
        <p:grpSpPr>
          <a:xfrm rot="0">
            <a:off x="8656157" y="5668990"/>
            <a:ext cx="8603143" cy="3323808"/>
            <a:chOff x="0" y="0"/>
            <a:chExt cx="801722" cy="309744"/>
          </a:xfrm>
        </p:grpSpPr>
        <p:sp>
          <p:nvSpPr>
            <p:cNvPr name="Freeform 9" id="9"/>
            <p:cNvSpPr/>
            <p:nvPr/>
          </p:nvSpPr>
          <p:spPr>
            <a:xfrm flipH="false" flipV="false" rot="0">
              <a:off x="0" y="0"/>
              <a:ext cx="801722" cy="309744"/>
            </a:xfrm>
            <a:custGeom>
              <a:avLst/>
              <a:gdLst/>
              <a:ahLst/>
              <a:cxnLst/>
              <a:rect r="r" b="b" t="t" l="l"/>
              <a:pathLst>
                <a:path h="309744" w="801722">
                  <a:moveTo>
                    <a:pt x="0" y="0"/>
                  </a:moveTo>
                  <a:lnTo>
                    <a:pt x="801722" y="0"/>
                  </a:lnTo>
                  <a:lnTo>
                    <a:pt x="801722" y="309744"/>
                  </a:lnTo>
                  <a:lnTo>
                    <a:pt x="0" y="309744"/>
                  </a:lnTo>
                  <a:close/>
                </a:path>
              </a:pathLst>
            </a:custGeom>
            <a:blipFill>
              <a:blip r:embed="rId3"/>
              <a:stretch>
                <a:fillRect l="-1767" t="-9203" r="-6865" b="-152550"/>
              </a:stretch>
            </a:blipFill>
            <a:ln w="142875" cap="sq">
              <a:solidFill>
                <a:srgbClr val="FFFFFF"/>
              </a:solidFill>
              <a:prstDash val="solid"/>
              <a:miter/>
            </a:ln>
          </p:spPr>
        </p:sp>
      </p:grpSp>
      <p:sp>
        <p:nvSpPr>
          <p:cNvPr name="TextBox 10" id="10"/>
          <p:cNvSpPr txBox="true"/>
          <p:nvPr/>
        </p:nvSpPr>
        <p:spPr>
          <a:xfrm rot="0">
            <a:off x="1028700" y="6560824"/>
            <a:ext cx="7235453" cy="1835150"/>
          </a:xfrm>
          <a:prstGeom prst="rect">
            <a:avLst/>
          </a:prstGeom>
        </p:spPr>
        <p:txBody>
          <a:bodyPr anchor="t" rtlCol="false" tIns="0" lIns="0" bIns="0" rIns="0">
            <a:spAutoFit/>
          </a:bodyPr>
          <a:lstStyle/>
          <a:p>
            <a:pPr algn="ctr">
              <a:lnSpc>
                <a:spcPts val="4900"/>
              </a:lnSpc>
            </a:pPr>
            <a:r>
              <a:rPr lang="en-US" b="true" sz="3500" spc="105">
                <a:solidFill>
                  <a:srgbClr val="8F6745"/>
                </a:solidFill>
                <a:latin typeface="Alegreya Bold"/>
                <a:ea typeface="Alegreya Bold"/>
                <a:cs typeface="Alegreya Bold"/>
                <a:sym typeface="Alegreya Bold"/>
              </a:rPr>
              <a:t>Today, less than 1,500 acres </a:t>
            </a:r>
          </a:p>
          <a:p>
            <a:pPr algn="ctr">
              <a:lnSpc>
                <a:spcPts val="4900"/>
              </a:lnSpc>
            </a:pPr>
            <a:r>
              <a:rPr lang="en-US" b="true" sz="3500" spc="105">
                <a:solidFill>
                  <a:srgbClr val="8F6745"/>
                </a:solidFill>
                <a:latin typeface="Alegreya Bold"/>
                <a:ea typeface="Alegreya Bold"/>
                <a:cs typeface="Alegreya Bold"/>
                <a:sym typeface="Alegreya Bold"/>
              </a:rPr>
              <a:t>remain as Ngāti Whakahemo </a:t>
            </a:r>
          </a:p>
          <a:p>
            <a:pPr algn="ctr">
              <a:lnSpc>
                <a:spcPts val="4900"/>
              </a:lnSpc>
            </a:pPr>
            <a:r>
              <a:rPr lang="en-US" b="true" sz="3500" spc="105">
                <a:solidFill>
                  <a:srgbClr val="8F6745"/>
                </a:solidFill>
                <a:latin typeface="Alegreya Bold"/>
                <a:ea typeface="Alegreya Bold"/>
                <a:cs typeface="Alegreya Bold"/>
                <a:sym typeface="Alegreya Bold"/>
              </a:rPr>
              <a:t>land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7779082" y="0"/>
            <a:ext cx="9748450" cy="9568549"/>
            <a:chOff x="0" y="0"/>
            <a:chExt cx="2567493" cy="2520112"/>
          </a:xfrm>
        </p:grpSpPr>
        <p:sp>
          <p:nvSpPr>
            <p:cNvPr name="Freeform 4" id="4"/>
            <p:cNvSpPr/>
            <p:nvPr/>
          </p:nvSpPr>
          <p:spPr>
            <a:xfrm flipH="false" flipV="false" rot="0">
              <a:off x="0" y="0"/>
              <a:ext cx="2567493" cy="2520112"/>
            </a:xfrm>
            <a:custGeom>
              <a:avLst/>
              <a:gdLst/>
              <a:ahLst/>
              <a:cxnLst/>
              <a:rect r="r" b="b" t="t" l="l"/>
              <a:pathLst>
                <a:path h="2520112" w="2567493">
                  <a:moveTo>
                    <a:pt x="0" y="0"/>
                  </a:moveTo>
                  <a:lnTo>
                    <a:pt x="2567493" y="0"/>
                  </a:lnTo>
                  <a:lnTo>
                    <a:pt x="2567493" y="2520112"/>
                  </a:lnTo>
                  <a:lnTo>
                    <a:pt x="0" y="2520112"/>
                  </a:lnTo>
                  <a:close/>
                </a:path>
              </a:pathLst>
            </a:custGeom>
            <a:solidFill>
              <a:srgbClr val="01275A">
                <a:alpha val="80000"/>
              </a:srgbClr>
            </a:solidFill>
          </p:spPr>
        </p:sp>
        <p:sp>
          <p:nvSpPr>
            <p:cNvPr name="TextBox 5" id="5"/>
            <p:cNvSpPr txBox="true"/>
            <p:nvPr/>
          </p:nvSpPr>
          <p:spPr>
            <a:xfrm>
              <a:off x="0" y="-57150"/>
              <a:ext cx="2567493" cy="257726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8461516" y="1586398"/>
            <a:ext cx="8383580" cy="2730500"/>
          </a:xfrm>
          <a:prstGeom prst="rect">
            <a:avLst/>
          </a:prstGeom>
        </p:spPr>
        <p:txBody>
          <a:bodyPr anchor="t" rtlCol="false" tIns="0" lIns="0" bIns="0" rIns="0">
            <a:spAutoFit/>
          </a:bodyPr>
          <a:lstStyle/>
          <a:p>
            <a:pPr algn="l" marL="0" indent="0" lvl="0">
              <a:lnSpc>
                <a:spcPts val="7150"/>
              </a:lnSpc>
            </a:pPr>
            <a:r>
              <a:rPr lang="en-US" b="true" sz="6500" spc="195">
                <a:solidFill>
                  <a:srgbClr val="8F6745"/>
                </a:solidFill>
                <a:latin typeface="Alegreya SC Bold"/>
                <a:ea typeface="Alegreya SC Bold"/>
                <a:cs typeface="Alegreya SC Bold"/>
                <a:sym typeface="Alegreya SC Bold"/>
              </a:rPr>
              <a:t>Waitangi Tribunal (Te Arawhiti) Journey</a:t>
            </a:r>
          </a:p>
        </p:txBody>
      </p:sp>
      <p:sp>
        <p:nvSpPr>
          <p:cNvPr name="TextBox 7" id="7"/>
          <p:cNvSpPr txBox="true"/>
          <p:nvPr/>
        </p:nvSpPr>
        <p:spPr>
          <a:xfrm rot="0">
            <a:off x="12071912" y="8598315"/>
            <a:ext cx="5187388" cy="228600"/>
          </a:xfrm>
          <a:prstGeom prst="rect">
            <a:avLst/>
          </a:prstGeom>
        </p:spPr>
        <p:txBody>
          <a:bodyPr anchor="t" rtlCol="false" tIns="0" lIns="0" bIns="0" rIns="0">
            <a:spAutoFit/>
          </a:bodyPr>
          <a:lstStyle/>
          <a:p>
            <a:pPr algn="r">
              <a:lnSpc>
                <a:spcPts val="1800"/>
              </a:lnSpc>
            </a:pPr>
            <a:r>
              <a:rPr lang="en-US" sz="1500" spc="150">
                <a:solidFill>
                  <a:srgbClr val="FFFFFF"/>
                </a:solidFill>
                <a:latin typeface="Alegreya SC"/>
                <a:ea typeface="Alegreya SC"/>
                <a:cs typeface="Alegreya SC"/>
                <a:sym typeface="Alegreya SC"/>
              </a:rPr>
              <a:t>BARRISTER</a:t>
            </a:r>
          </a:p>
        </p:txBody>
      </p:sp>
      <p:sp>
        <p:nvSpPr>
          <p:cNvPr name="TextBox 8" id="8"/>
          <p:cNvSpPr txBox="true"/>
          <p:nvPr/>
        </p:nvSpPr>
        <p:spPr>
          <a:xfrm rot="0">
            <a:off x="11080074" y="8880014"/>
            <a:ext cx="6179226" cy="228600"/>
          </a:xfrm>
          <a:prstGeom prst="rect">
            <a:avLst/>
          </a:prstGeom>
        </p:spPr>
        <p:txBody>
          <a:bodyPr anchor="t" rtlCol="false" tIns="0" lIns="0" bIns="0" rIns="0">
            <a:spAutoFit/>
          </a:bodyPr>
          <a:lstStyle/>
          <a:p>
            <a:pPr algn="r">
              <a:lnSpc>
                <a:spcPts val="1800"/>
              </a:lnSpc>
            </a:pPr>
            <a:r>
              <a:rPr lang="en-US" b="true" sz="1500" spc="150">
                <a:solidFill>
                  <a:srgbClr val="FFFFFF"/>
                </a:solidFill>
                <a:latin typeface="Alegreya SC Bold"/>
                <a:ea typeface="Alegreya SC Bold"/>
                <a:cs typeface="Alegreya SC Bold"/>
                <a:sym typeface="Alegreya SC Bold"/>
              </a:rPr>
              <a:t>COMMERCE LANE CHAMBERS</a:t>
            </a:r>
          </a:p>
        </p:txBody>
      </p:sp>
      <p:sp>
        <p:nvSpPr>
          <p:cNvPr name="TextBox 9" id="9"/>
          <p:cNvSpPr txBox="true"/>
          <p:nvPr/>
        </p:nvSpPr>
        <p:spPr>
          <a:xfrm rot="0">
            <a:off x="9508176" y="8059441"/>
            <a:ext cx="7751124" cy="485775"/>
          </a:xfrm>
          <a:prstGeom prst="rect">
            <a:avLst/>
          </a:prstGeom>
        </p:spPr>
        <p:txBody>
          <a:bodyPr anchor="t" rtlCol="false" tIns="0" lIns="0" bIns="0" rIns="0">
            <a:spAutoFit/>
          </a:bodyPr>
          <a:lstStyle/>
          <a:p>
            <a:pPr algn="r">
              <a:lnSpc>
                <a:spcPts val="3840"/>
              </a:lnSpc>
            </a:pPr>
            <a:r>
              <a:rPr lang="en-US" b="true" sz="3200" spc="320">
                <a:solidFill>
                  <a:srgbClr val="FFFFFF"/>
                </a:solidFill>
                <a:latin typeface="Alegreya SC Bold"/>
                <a:ea typeface="Alegreya SC Bold"/>
                <a:cs typeface="Alegreya SC Bold"/>
                <a:sym typeface="Alegreya SC Bold"/>
              </a:rPr>
              <a:t>JOHN KONING</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92" y="8481607"/>
            <a:ext cx="10039746" cy="1805393"/>
          </a:xfrm>
          <a:custGeom>
            <a:avLst/>
            <a:gdLst/>
            <a:ahLst/>
            <a:cxnLst/>
            <a:rect r="r" b="b" t="t" l="l"/>
            <a:pathLst>
              <a:path h="1805393" w="10039746">
                <a:moveTo>
                  <a:pt x="0" y="0"/>
                </a:moveTo>
                <a:lnTo>
                  <a:pt x="10039746" y="0"/>
                </a:lnTo>
                <a:lnTo>
                  <a:pt x="10039746" y="1805393"/>
                </a:lnTo>
                <a:lnTo>
                  <a:pt x="0" y="1805393"/>
                </a:lnTo>
                <a:lnTo>
                  <a:pt x="0" y="0"/>
                </a:lnTo>
                <a:close/>
              </a:path>
            </a:pathLst>
          </a:custGeom>
          <a:blipFill>
            <a:blip r:embed="rId2"/>
            <a:stretch>
              <a:fillRect l="0" t="0" r="0" b="0"/>
            </a:stretch>
          </a:blipFill>
        </p:spPr>
      </p:sp>
      <p:sp>
        <p:nvSpPr>
          <p:cNvPr name="Freeform 3" id="3"/>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grpSp>
        <p:nvGrpSpPr>
          <p:cNvPr name="Group 4" id="4"/>
          <p:cNvGrpSpPr/>
          <p:nvPr/>
        </p:nvGrpSpPr>
        <p:grpSpPr>
          <a:xfrm rot="0">
            <a:off x="-1015613" y="-153807"/>
            <a:ext cx="19796538" cy="11385309"/>
            <a:chOff x="0" y="0"/>
            <a:chExt cx="5213903" cy="2998600"/>
          </a:xfrm>
        </p:grpSpPr>
        <p:sp>
          <p:nvSpPr>
            <p:cNvPr name="Freeform 5" id="5"/>
            <p:cNvSpPr/>
            <p:nvPr/>
          </p:nvSpPr>
          <p:spPr>
            <a:xfrm flipH="false" flipV="false" rot="0">
              <a:off x="0" y="0"/>
              <a:ext cx="5213903" cy="2998600"/>
            </a:xfrm>
            <a:custGeom>
              <a:avLst/>
              <a:gdLst/>
              <a:ahLst/>
              <a:cxnLst/>
              <a:rect r="r" b="b" t="t" l="l"/>
              <a:pathLst>
                <a:path h="2998600" w="5213903">
                  <a:moveTo>
                    <a:pt x="0" y="0"/>
                  </a:moveTo>
                  <a:lnTo>
                    <a:pt x="5213903" y="0"/>
                  </a:lnTo>
                  <a:lnTo>
                    <a:pt x="5213903" y="2998600"/>
                  </a:lnTo>
                  <a:lnTo>
                    <a:pt x="0" y="2998600"/>
                  </a:lnTo>
                  <a:close/>
                </a:path>
              </a:pathLst>
            </a:custGeom>
            <a:solidFill>
              <a:srgbClr val="01275A">
                <a:alpha val="80000"/>
              </a:srgbClr>
            </a:solidFill>
          </p:spPr>
        </p:sp>
        <p:sp>
          <p:nvSpPr>
            <p:cNvPr name="TextBox 6" id="6"/>
            <p:cNvSpPr txBox="true"/>
            <p:nvPr/>
          </p:nvSpPr>
          <p:spPr>
            <a:xfrm>
              <a:off x="0" y="-57150"/>
              <a:ext cx="5213903" cy="3055750"/>
            </a:xfrm>
            <a:prstGeom prst="rect">
              <a:avLst/>
            </a:prstGeom>
          </p:spPr>
          <p:txBody>
            <a:bodyPr anchor="ctr" rtlCol="false" tIns="50800" lIns="50800" bIns="50800" rIns="50800"/>
            <a:lstStyle/>
            <a:p>
              <a:pPr algn="ctr">
                <a:lnSpc>
                  <a:spcPts val="3560"/>
                </a:lnSpc>
              </a:pPr>
            </a:p>
          </p:txBody>
        </p:sp>
      </p:grpSp>
      <p:sp>
        <p:nvSpPr>
          <p:cNvPr name="TextBox 7" id="7"/>
          <p:cNvSpPr txBox="true"/>
          <p:nvPr/>
        </p:nvSpPr>
        <p:spPr>
          <a:xfrm rot="0">
            <a:off x="1028700" y="4014847"/>
            <a:ext cx="16230600" cy="3314700"/>
          </a:xfrm>
          <a:prstGeom prst="rect">
            <a:avLst/>
          </a:prstGeom>
        </p:spPr>
        <p:txBody>
          <a:bodyPr anchor="t" rtlCol="false" tIns="0" lIns="0" bIns="0" rIns="0">
            <a:spAutoFit/>
          </a:bodyPr>
          <a:lstStyle/>
          <a:p>
            <a:pPr algn="ctr">
              <a:lnSpc>
                <a:spcPts val="6599"/>
              </a:lnSpc>
            </a:pPr>
            <a:r>
              <a:rPr lang="en-US" sz="5499" spc="164">
                <a:solidFill>
                  <a:srgbClr val="FFFFFF"/>
                </a:solidFill>
                <a:latin typeface="Alegreya SC"/>
                <a:ea typeface="Alegreya SC"/>
                <a:cs typeface="Alegreya SC"/>
                <a:sym typeface="Alegreya SC"/>
              </a:rPr>
              <a:t>Ko </a:t>
            </a:r>
            <a:r>
              <a:rPr lang="en-US" b="true" sz="5499" spc="164">
                <a:solidFill>
                  <a:srgbClr val="8F6745"/>
                </a:solidFill>
                <a:latin typeface="Alegreya SC Bold"/>
                <a:ea typeface="Alegreya SC Bold"/>
                <a:cs typeface="Alegreya SC Bold"/>
                <a:sym typeface="Alegreya SC Bold"/>
              </a:rPr>
              <a:t>Te Pare o Te Rāwahirua</a:t>
            </a:r>
            <a:r>
              <a:rPr lang="en-US" sz="5499" spc="164">
                <a:solidFill>
                  <a:srgbClr val="FFFFFF"/>
                </a:solidFill>
                <a:latin typeface="Alegreya SC"/>
                <a:ea typeface="Alegreya SC"/>
                <a:cs typeface="Alegreya SC"/>
                <a:sym typeface="Alegreya SC"/>
              </a:rPr>
              <a:t> </a:t>
            </a:r>
            <a:r>
              <a:rPr lang="en-US" sz="5499" spc="164">
                <a:solidFill>
                  <a:srgbClr val="FFFFFF"/>
                </a:solidFill>
                <a:latin typeface="Alegreya SC"/>
                <a:ea typeface="Alegreya SC"/>
                <a:cs typeface="Alegreya SC"/>
                <a:sym typeface="Alegreya SC"/>
              </a:rPr>
              <a:t>t</a:t>
            </a:r>
            <a:r>
              <a:rPr lang="en-US" sz="5499" spc="164">
                <a:solidFill>
                  <a:srgbClr val="FFFFFF"/>
                </a:solidFill>
                <a:latin typeface="Alegreya SC"/>
                <a:ea typeface="Alegreya SC"/>
                <a:cs typeface="Alegreya SC"/>
                <a:sym typeface="Alegreya SC"/>
              </a:rPr>
              <a:t>e maunga</a:t>
            </a:r>
          </a:p>
          <a:p>
            <a:pPr algn="ctr">
              <a:lnSpc>
                <a:spcPts val="6599"/>
              </a:lnSpc>
            </a:pPr>
            <a:r>
              <a:rPr lang="en-US" sz="5499" spc="164">
                <a:solidFill>
                  <a:srgbClr val="FFFFFF"/>
                </a:solidFill>
                <a:latin typeface="Alegreya SC"/>
                <a:ea typeface="Alegreya SC"/>
                <a:cs typeface="Alegreya SC"/>
                <a:sym typeface="Alegreya SC"/>
              </a:rPr>
              <a:t>Ko </a:t>
            </a:r>
            <a:r>
              <a:rPr lang="en-US" b="true" sz="5499" spc="164">
                <a:solidFill>
                  <a:srgbClr val="8F6745"/>
                </a:solidFill>
                <a:latin typeface="Alegreya SC Bold"/>
                <a:ea typeface="Alegreya SC Bold"/>
                <a:cs typeface="Alegreya SC Bold"/>
                <a:sym typeface="Alegreya SC Bold"/>
              </a:rPr>
              <a:t>Pongakawa</a:t>
            </a:r>
            <a:r>
              <a:rPr lang="en-US" sz="5499" spc="164">
                <a:solidFill>
                  <a:srgbClr val="FFFFFF"/>
                </a:solidFill>
                <a:latin typeface="Alegreya SC"/>
                <a:ea typeface="Alegreya SC"/>
                <a:cs typeface="Alegreya SC"/>
                <a:sym typeface="Alegreya SC"/>
              </a:rPr>
              <a:t> te awa</a:t>
            </a:r>
          </a:p>
          <a:p>
            <a:pPr algn="ctr">
              <a:lnSpc>
                <a:spcPts val="6599"/>
              </a:lnSpc>
            </a:pPr>
            <a:r>
              <a:rPr lang="en-US" sz="5499" spc="164">
                <a:solidFill>
                  <a:srgbClr val="FFFFFF"/>
                </a:solidFill>
                <a:latin typeface="Alegreya SC"/>
                <a:ea typeface="Alegreya SC"/>
                <a:cs typeface="Alegreya SC"/>
                <a:sym typeface="Alegreya SC"/>
              </a:rPr>
              <a:t>Ko </a:t>
            </a:r>
            <a:r>
              <a:rPr lang="en-US" b="true" sz="5499" spc="164">
                <a:solidFill>
                  <a:srgbClr val="8F6745"/>
                </a:solidFill>
                <a:latin typeface="Alegreya SC Bold"/>
                <a:ea typeface="Alegreya SC Bold"/>
                <a:cs typeface="Alegreya SC Bold"/>
                <a:sym typeface="Alegreya SC Bold"/>
              </a:rPr>
              <a:t>Maruahaira</a:t>
            </a:r>
            <a:r>
              <a:rPr lang="en-US" sz="5499" spc="164">
                <a:solidFill>
                  <a:srgbClr val="FFFFFF"/>
                </a:solidFill>
                <a:latin typeface="Alegreya SC"/>
                <a:ea typeface="Alegreya SC"/>
                <a:cs typeface="Alegreya SC"/>
                <a:sym typeface="Alegreya SC"/>
              </a:rPr>
              <a:t> te tangata</a:t>
            </a:r>
          </a:p>
          <a:p>
            <a:pPr algn="ctr">
              <a:lnSpc>
                <a:spcPts val="6599"/>
              </a:lnSpc>
            </a:pPr>
            <a:r>
              <a:rPr lang="en-US" sz="5499" spc="164">
                <a:solidFill>
                  <a:srgbClr val="FFFFFF"/>
                </a:solidFill>
                <a:latin typeface="Alegreya SC"/>
                <a:ea typeface="Alegreya SC"/>
                <a:cs typeface="Alegreya SC"/>
                <a:sym typeface="Alegreya SC"/>
              </a:rPr>
              <a:t>Ko </a:t>
            </a:r>
            <a:r>
              <a:rPr lang="en-US" b="true" sz="5499" spc="164">
                <a:solidFill>
                  <a:srgbClr val="8F6745"/>
                </a:solidFill>
                <a:latin typeface="Alegreya SC Bold"/>
                <a:ea typeface="Alegreya SC Bold"/>
                <a:cs typeface="Alegreya SC Bold"/>
                <a:sym typeface="Alegreya SC Bold"/>
              </a:rPr>
              <a:t>Ngāti Whakahemo</a:t>
            </a:r>
            <a:r>
              <a:rPr lang="en-US" sz="5499" spc="164">
                <a:solidFill>
                  <a:srgbClr val="FFFFFF"/>
                </a:solidFill>
                <a:latin typeface="Alegreya SC"/>
                <a:ea typeface="Alegreya SC"/>
                <a:cs typeface="Alegreya SC"/>
                <a:sym typeface="Alegreya SC"/>
              </a:rPr>
              <a:t> te iwi</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702084" cy="11350463"/>
            <a:chOff x="0" y="0"/>
            <a:chExt cx="5189026" cy="2989422"/>
          </a:xfrm>
        </p:grpSpPr>
        <p:sp>
          <p:nvSpPr>
            <p:cNvPr name="Freeform 4" id="4"/>
            <p:cNvSpPr/>
            <p:nvPr/>
          </p:nvSpPr>
          <p:spPr>
            <a:xfrm flipH="false" flipV="false" rot="0">
              <a:off x="0" y="0"/>
              <a:ext cx="5189026" cy="2989422"/>
            </a:xfrm>
            <a:custGeom>
              <a:avLst/>
              <a:gdLst/>
              <a:ahLst/>
              <a:cxnLst/>
              <a:rect r="r" b="b" t="t" l="l"/>
              <a:pathLst>
                <a:path h="2989422" w="5189026">
                  <a:moveTo>
                    <a:pt x="0" y="0"/>
                  </a:moveTo>
                  <a:lnTo>
                    <a:pt x="5189026" y="0"/>
                  </a:lnTo>
                  <a:lnTo>
                    <a:pt x="5189026" y="2989422"/>
                  </a:lnTo>
                  <a:lnTo>
                    <a:pt x="0" y="2989422"/>
                  </a:lnTo>
                  <a:close/>
                </a:path>
              </a:pathLst>
            </a:custGeom>
            <a:solidFill>
              <a:srgbClr val="01275A">
                <a:alpha val="80000"/>
              </a:srgbClr>
            </a:solidFill>
          </p:spPr>
        </p:sp>
        <p:sp>
          <p:nvSpPr>
            <p:cNvPr name="TextBox 5" id="5"/>
            <p:cNvSpPr txBox="true"/>
            <p:nvPr/>
          </p:nvSpPr>
          <p:spPr>
            <a:xfrm>
              <a:off x="0" y="-57150"/>
              <a:ext cx="5189026"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923925"/>
            <a:ext cx="10877070" cy="863600"/>
          </a:xfrm>
          <a:prstGeom prst="rect">
            <a:avLst/>
          </a:prstGeom>
        </p:spPr>
        <p:txBody>
          <a:bodyPr anchor="t" rtlCol="false" tIns="0" lIns="0" bIns="0" rIns="0">
            <a:spAutoFit/>
          </a:bodyPr>
          <a:lstStyle/>
          <a:p>
            <a:pPr algn="l">
              <a:lnSpc>
                <a:spcPts val="7000"/>
              </a:lnSpc>
            </a:pPr>
            <a:r>
              <a:rPr lang="en-US" b="true" sz="5000" spc="150">
                <a:solidFill>
                  <a:srgbClr val="8F6745"/>
                </a:solidFill>
                <a:latin typeface="Alegreya SC Bold"/>
                <a:ea typeface="Alegreya SC Bold"/>
                <a:cs typeface="Alegreya SC Bold"/>
                <a:sym typeface="Alegreya SC Bold"/>
              </a:rPr>
              <a:t>CLAIM BACKGROUND</a:t>
            </a:r>
          </a:p>
        </p:txBody>
      </p:sp>
      <p:sp>
        <p:nvSpPr>
          <p:cNvPr name="TextBox 7" id="7"/>
          <p:cNvSpPr txBox="true"/>
          <p:nvPr/>
        </p:nvSpPr>
        <p:spPr>
          <a:xfrm rot="0">
            <a:off x="1028700" y="2841470"/>
            <a:ext cx="16230600" cy="4311650"/>
          </a:xfrm>
          <a:prstGeom prst="rect">
            <a:avLst/>
          </a:prstGeom>
        </p:spPr>
        <p:txBody>
          <a:bodyPr anchor="t" rtlCol="false" tIns="0" lIns="0" bIns="0" rIns="0">
            <a:spAutoFit/>
          </a:bodyPr>
          <a:lstStyle/>
          <a:p>
            <a:pPr algn="l" marL="755651" indent="-377825" lvl="1">
              <a:lnSpc>
                <a:spcPts val="4900"/>
              </a:lnSpc>
              <a:buFont typeface="Arial"/>
              <a:buChar char="•"/>
            </a:pPr>
            <a:r>
              <a:rPr lang="en-US" sz="3500" spc="105">
                <a:solidFill>
                  <a:srgbClr val="FFFFFF"/>
                </a:solidFill>
                <a:latin typeface="Alegreya"/>
                <a:ea typeface="Alegreya"/>
                <a:cs typeface="Alegreya"/>
                <a:sym typeface="Alegreya"/>
              </a:rPr>
              <a:t>In 1998 Ngāti Whakahemo agreed to file claim</a:t>
            </a:r>
          </a:p>
          <a:p>
            <a:pPr algn="l">
              <a:lnSpc>
                <a:spcPts val="4900"/>
              </a:lnSpc>
            </a:pPr>
          </a:p>
          <a:p>
            <a:pPr algn="l" marL="755651" indent="-377825" lvl="1">
              <a:lnSpc>
                <a:spcPts val="4900"/>
              </a:lnSpc>
              <a:buFont typeface="Arial"/>
              <a:buChar char="•"/>
            </a:pPr>
            <a:r>
              <a:rPr lang="en-US" sz="3500" spc="105">
                <a:solidFill>
                  <a:srgbClr val="FFFFFF"/>
                </a:solidFill>
                <a:latin typeface="Alegreya"/>
                <a:ea typeface="Alegreya"/>
                <a:cs typeface="Alegreya"/>
                <a:sym typeface="Alegreya"/>
              </a:rPr>
              <a:t>In 2008 Murray and Mihi Anaru filed WAI 1475 and Hemi Anderson filed WAI 2536</a:t>
            </a:r>
          </a:p>
          <a:p>
            <a:pPr algn="l">
              <a:lnSpc>
                <a:spcPts val="4900"/>
              </a:lnSpc>
            </a:pPr>
          </a:p>
          <a:p>
            <a:pPr algn="l" marL="755651" indent="-377825" lvl="1">
              <a:lnSpc>
                <a:spcPts val="4900"/>
              </a:lnSpc>
              <a:buFont typeface="Arial"/>
              <a:buChar char="•"/>
            </a:pPr>
            <a:r>
              <a:rPr lang="en-US" sz="3500" spc="105">
                <a:solidFill>
                  <a:srgbClr val="FFFFFF"/>
                </a:solidFill>
                <a:latin typeface="Alegreya"/>
                <a:ea typeface="Alegreya"/>
                <a:cs typeface="Alegreya"/>
                <a:sym typeface="Alegreya"/>
              </a:rPr>
              <a:t>Between 2008 and 2014 Crown maintained that all historical claims settled under Ngāti Pikiao</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749056" cy="11350463"/>
            <a:chOff x="0" y="0"/>
            <a:chExt cx="5201397" cy="2989422"/>
          </a:xfrm>
        </p:grpSpPr>
        <p:sp>
          <p:nvSpPr>
            <p:cNvPr name="Freeform 4" id="4"/>
            <p:cNvSpPr/>
            <p:nvPr/>
          </p:nvSpPr>
          <p:spPr>
            <a:xfrm flipH="false" flipV="false" rot="0">
              <a:off x="0" y="0"/>
              <a:ext cx="5201397" cy="2989422"/>
            </a:xfrm>
            <a:custGeom>
              <a:avLst/>
              <a:gdLst/>
              <a:ahLst/>
              <a:cxnLst/>
              <a:rect r="r" b="b" t="t" l="l"/>
              <a:pathLst>
                <a:path h="2989422" w="5201397">
                  <a:moveTo>
                    <a:pt x="0" y="0"/>
                  </a:moveTo>
                  <a:lnTo>
                    <a:pt x="5201397" y="0"/>
                  </a:lnTo>
                  <a:lnTo>
                    <a:pt x="5201397" y="2989422"/>
                  </a:lnTo>
                  <a:lnTo>
                    <a:pt x="0" y="2989422"/>
                  </a:lnTo>
                  <a:close/>
                </a:path>
              </a:pathLst>
            </a:custGeom>
            <a:solidFill>
              <a:srgbClr val="01275A">
                <a:alpha val="80000"/>
              </a:srgbClr>
            </a:solidFill>
          </p:spPr>
        </p:sp>
        <p:sp>
          <p:nvSpPr>
            <p:cNvPr name="TextBox 5" id="5"/>
            <p:cNvSpPr txBox="true"/>
            <p:nvPr/>
          </p:nvSpPr>
          <p:spPr>
            <a:xfrm>
              <a:off x="0" y="-57150"/>
              <a:ext cx="5201397"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923925"/>
            <a:ext cx="10877070" cy="863600"/>
          </a:xfrm>
          <a:prstGeom prst="rect">
            <a:avLst/>
          </a:prstGeom>
        </p:spPr>
        <p:txBody>
          <a:bodyPr anchor="t" rtlCol="false" tIns="0" lIns="0" bIns="0" rIns="0">
            <a:spAutoFit/>
          </a:bodyPr>
          <a:lstStyle/>
          <a:p>
            <a:pPr algn="l">
              <a:lnSpc>
                <a:spcPts val="7000"/>
              </a:lnSpc>
            </a:pPr>
            <a:r>
              <a:rPr lang="en-US" b="true" sz="5000" spc="150">
                <a:solidFill>
                  <a:srgbClr val="8F6745"/>
                </a:solidFill>
                <a:latin typeface="Alegreya SC Bold"/>
                <a:ea typeface="Alegreya SC Bold"/>
                <a:cs typeface="Alegreya SC Bold"/>
                <a:sym typeface="Alegreya SC Bold"/>
              </a:rPr>
              <a:t>CLAIM BACKGROUND</a:t>
            </a:r>
          </a:p>
        </p:txBody>
      </p:sp>
      <p:sp>
        <p:nvSpPr>
          <p:cNvPr name="TextBox 7" id="7"/>
          <p:cNvSpPr txBox="true"/>
          <p:nvPr/>
        </p:nvSpPr>
        <p:spPr>
          <a:xfrm rot="0">
            <a:off x="1028700" y="2644775"/>
            <a:ext cx="9119972" cy="4930775"/>
          </a:xfrm>
          <a:prstGeom prst="rect">
            <a:avLst/>
          </a:prstGeom>
        </p:spPr>
        <p:txBody>
          <a:bodyPr anchor="t" rtlCol="false" tIns="0" lIns="0" bIns="0" rIns="0">
            <a:spAutoFit/>
          </a:bodyPr>
          <a:lstStyle/>
          <a:p>
            <a:pPr algn="l" marL="755651" indent="-377825" lvl="1">
              <a:lnSpc>
                <a:spcPts val="4900"/>
              </a:lnSpc>
              <a:buFont typeface="Arial"/>
              <a:buChar char="•"/>
            </a:pPr>
            <a:r>
              <a:rPr lang="en-US" sz="3500" spc="105">
                <a:solidFill>
                  <a:srgbClr val="FFFFFF"/>
                </a:solidFill>
                <a:latin typeface="Alegreya"/>
                <a:ea typeface="Alegreya"/>
                <a:cs typeface="Alegreya"/>
                <a:sym typeface="Alegreya"/>
              </a:rPr>
              <a:t>Wharere Farm litigation in Waitangi Tribunal, High Court, Court of Appeal and Supreme Court from 2013 to 2017</a:t>
            </a:r>
          </a:p>
          <a:p>
            <a:pPr algn="l">
              <a:lnSpc>
                <a:spcPts val="4900"/>
              </a:lnSpc>
            </a:pPr>
          </a:p>
          <a:p>
            <a:pPr algn="l" marL="755651" indent="-377825" lvl="1">
              <a:lnSpc>
                <a:spcPts val="4900"/>
              </a:lnSpc>
              <a:buFont typeface="Arial"/>
              <a:buChar char="•"/>
            </a:pPr>
            <a:r>
              <a:rPr lang="en-US" sz="3500" spc="105">
                <a:solidFill>
                  <a:srgbClr val="FFFFFF"/>
                </a:solidFill>
                <a:latin typeface="Alegreya"/>
                <a:ea typeface="Alegreya"/>
                <a:cs typeface="Alegreya"/>
                <a:sym typeface="Alegreya"/>
              </a:rPr>
              <a:t>Between 2019 and 2022 additional research on customary interests and historical claims</a:t>
            </a:r>
          </a:p>
          <a:p>
            <a:pPr algn="l">
              <a:lnSpc>
                <a:spcPts val="4900"/>
              </a:lnSpc>
            </a:pPr>
          </a:p>
        </p:txBody>
      </p:sp>
      <p:grpSp>
        <p:nvGrpSpPr>
          <p:cNvPr name="Group 8" id="8"/>
          <p:cNvGrpSpPr/>
          <p:nvPr/>
        </p:nvGrpSpPr>
        <p:grpSpPr>
          <a:xfrm rot="0">
            <a:off x="11553195" y="5463945"/>
            <a:ext cx="5706105" cy="3794355"/>
            <a:chOff x="0" y="0"/>
            <a:chExt cx="1132025" cy="752756"/>
          </a:xfrm>
        </p:grpSpPr>
        <p:sp>
          <p:nvSpPr>
            <p:cNvPr name="Freeform 9" id="9"/>
            <p:cNvSpPr/>
            <p:nvPr/>
          </p:nvSpPr>
          <p:spPr>
            <a:xfrm flipH="false" flipV="false" rot="0">
              <a:off x="0" y="0"/>
              <a:ext cx="1132025" cy="752756"/>
            </a:xfrm>
            <a:custGeom>
              <a:avLst/>
              <a:gdLst/>
              <a:ahLst/>
              <a:cxnLst/>
              <a:rect r="r" b="b" t="t" l="l"/>
              <a:pathLst>
                <a:path h="752756" w="1132025">
                  <a:moveTo>
                    <a:pt x="0" y="0"/>
                  </a:moveTo>
                  <a:lnTo>
                    <a:pt x="1132025" y="0"/>
                  </a:lnTo>
                  <a:lnTo>
                    <a:pt x="1132025" y="752756"/>
                  </a:lnTo>
                  <a:lnTo>
                    <a:pt x="0" y="752756"/>
                  </a:lnTo>
                  <a:close/>
                </a:path>
              </a:pathLst>
            </a:custGeom>
            <a:blipFill>
              <a:blip r:embed="rId3"/>
              <a:stretch>
                <a:fillRect l="-13507" t="-15450" r="-33198" b="-8498"/>
              </a:stretch>
            </a:blipFill>
            <a:ln w="142875" cap="sq">
              <a:solidFill>
                <a:srgbClr val="FFFFFF"/>
              </a:solidFill>
              <a:prstDash val="solid"/>
              <a:miter/>
            </a:ln>
          </p:spPr>
        </p:sp>
      </p:grpSp>
      <p:grpSp>
        <p:nvGrpSpPr>
          <p:cNvPr name="Group 10" id="10"/>
          <p:cNvGrpSpPr/>
          <p:nvPr/>
        </p:nvGrpSpPr>
        <p:grpSpPr>
          <a:xfrm rot="0">
            <a:off x="11553195" y="1028700"/>
            <a:ext cx="5706105" cy="3794355"/>
            <a:chOff x="0" y="0"/>
            <a:chExt cx="1132025" cy="752756"/>
          </a:xfrm>
        </p:grpSpPr>
        <p:sp>
          <p:nvSpPr>
            <p:cNvPr name="Freeform 11" id="11"/>
            <p:cNvSpPr/>
            <p:nvPr/>
          </p:nvSpPr>
          <p:spPr>
            <a:xfrm flipH="false" flipV="false" rot="0">
              <a:off x="0" y="0"/>
              <a:ext cx="1132025" cy="752756"/>
            </a:xfrm>
            <a:custGeom>
              <a:avLst/>
              <a:gdLst/>
              <a:ahLst/>
              <a:cxnLst/>
              <a:rect r="r" b="b" t="t" l="l"/>
              <a:pathLst>
                <a:path h="752756" w="1132025">
                  <a:moveTo>
                    <a:pt x="0" y="0"/>
                  </a:moveTo>
                  <a:lnTo>
                    <a:pt x="1132025" y="0"/>
                  </a:lnTo>
                  <a:lnTo>
                    <a:pt x="1132025" y="752756"/>
                  </a:lnTo>
                  <a:lnTo>
                    <a:pt x="0" y="752756"/>
                  </a:lnTo>
                  <a:close/>
                </a:path>
              </a:pathLst>
            </a:custGeom>
            <a:blipFill>
              <a:blip r:embed="rId4"/>
              <a:stretch>
                <a:fillRect l="-16933" t="0" r="-15396" b="-11803"/>
              </a:stretch>
            </a:blipFill>
            <a:ln w="142875" cap="sq">
              <a:solidFill>
                <a:srgbClr val="FFFFFF"/>
              </a:solidFill>
              <a:prstDash val="solid"/>
              <a:miter/>
            </a:ln>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923925"/>
            <a:ext cx="10877070" cy="863600"/>
          </a:xfrm>
          <a:prstGeom prst="rect">
            <a:avLst/>
          </a:prstGeom>
        </p:spPr>
        <p:txBody>
          <a:bodyPr anchor="t" rtlCol="false" tIns="0" lIns="0" bIns="0" rIns="0">
            <a:spAutoFit/>
          </a:bodyPr>
          <a:lstStyle/>
          <a:p>
            <a:pPr algn="l">
              <a:lnSpc>
                <a:spcPts val="7000"/>
              </a:lnSpc>
            </a:pPr>
            <a:r>
              <a:rPr lang="en-US" b="true" sz="5000" spc="150">
                <a:solidFill>
                  <a:srgbClr val="8F6745"/>
                </a:solidFill>
                <a:latin typeface="Alegreya SC Bold"/>
                <a:ea typeface="Alegreya SC Bold"/>
                <a:cs typeface="Alegreya SC Bold"/>
                <a:sym typeface="Alegreya SC Bold"/>
              </a:rPr>
              <a:t>LATEST UPDATES</a:t>
            </a:r>
          </a:p>
        </p:txBody>
      </p:sp>
      <p:sp>
        <p:nvSpPr>
          <p:cNvPr name="TextBox 7" id="7"/>
          <p:cNvSpPr txBox="true"/>
          <p:nvPr/>
        </p:nvSpPr>
        <p:spPr>
          <a:xfrm rot="0">
            <a:off x="5607880" y="2996164"/>
            <a:ext cx="11764287" cy="533400"/>
          </a:xfrm>
          <a:prstGeom prst="rect">
            <a:avLst/>
          </a:prstGeom>
        </p:spPr>
        <p:txBody>
          <a:bodyPr anchor="t" rtlCol="false" tIns="0" lIns="0" bIns="0" rIns="0">
            <a:spAutoFit/>
          </a:bodyPr>
          <a:lstStyle/>
          <a:p>
            <a:pPr algn="l">
              <a:lnSpc>
                <a:spcPts val="4200"/>
              </a:lnSpc>
            </a:pPr>
            <a:r>
              <a:rPr lang="en-US" sz="3500" i="true" spc="105">
                <a:solidFill>
                  <a:srgbClr val="FFFFFF"/>
                </a:solidFill>
                <a:latin typeface="Alegreya Italics"/>
                <a:ea typeface="Alegreya Italics"/>
                <a:cs typeface="Alegreya Italics"/>
                <a:sym typeface="Alegreya Italics"/>
              </a:rPr>
              <a:t>Crown agreed to enter direct negotiations</a:t>
            </a:r>
          </a:p>
        </p:txBody>
      </p:sp>
      <p:sp>
        <p:nvSpPr>
          <p:cNvPr name="TextBox 8" id="8"/>
          <p:cNvSpPr txBox="true"/>
          <p:nvPr/>
        </p:nvSpPr>
        <p:spPr>
          <a:xfrm rot="0">
            <a:off x="1028700" y="2996164"/>
            <a:ext cx="4186066" cy="533400"/>
          </a:xfrm>
          <a:prstGeom prst="rect">
            <a:avLst/>
          </a:prstGeom>
        </p:spPr>
        <p:txBody>
          <a:bodyPr anchor="t" rtlCol="false" tIns="0" lIns="0" bIns="0" rIns="0">
            <a:spAutoFit/>
          </a:bodyPr>
          <a:lstStyle/>
          <a:p>
            <a:pPr algn="l">
              <a:lnSpc>
                <a:spcPts val="4200"/>
              </a:lnSpc>
            </a:pPr>
            <a:r>
              <a:rPr lang="en-US" b="true" sz="3500" spc="105">
                <a:solidFill>
                  <a:srgbClr val="FFFFFF"/>
                </a:solidFill>
                <a:latin typeface="Alegreya SC Bold"/>
                <a:ea typeface="Alegreya SC Bold"/>
                <a:cs typeface="Alegreya SC Bold"/>
                <a:sym typeface="Alegreya SC Bold"/>
              </a:rPr>
              <a:t>November, 2022</a:t>
            </a:r>
          </a:p>
        </p:txBody>
      </p:sp>
      <p:sp>
        <p:nvSpPr>
          <p:cNvPr name="TextBox 9" id="9"/>
          <p:cNvSpPr txBox="true"/>
          <p:nvPr/>
        </p:nvSpPr>
        <p:spPr>
          <a:xfrm rot="0">
            <a:off x="5607880" y="5025390"/>
            <a:ext cx="10748483" cy="2133600"/>
          </a:xfrm>
          <a:prstGeom prst="rect">
            <a:avLst/>
          </a:prstGeom>
        </p:spPr>
        <p:txBody>
          <a:bodyPr anchor="t" rtlCol="false" tIns="0" lIns="0" bIns="0" rIns="0">
            <a:spAutoFit/>
          </a:bodyPr>
          <a:lstStyle/>
          <a:p>
            <a:pPr algn="l">
              <a:lnSpc>
                <a:spcPts val="4200"/>
              </a:lnSpc>
            </a:pPr>
            <a:r>
              <a:rPr lang="en-US" sz="3500" i="true" spc="105">
                <a:solidFill>
                  <a:srgbClr val="FFFFFF"/>
                </a:solidFill>
                <a:latin typeface="Alegreya Italics"/>
                <a:ea typeface="Alegreya Italics"/>
                <a:cs typeface="Alegreya Italics"/>
                <a:sym typeface="Alegreya Italics"/>
              </a:rPr>
              <a:t>Ngāti Whakahemo reaffirmed mandate for Ngāti Whakahemo Claims Committee at a Special Hui with Te Arawhiti officials, here in Pukehina</a:t>
            </a:r>
          </a:p>
          <a:p>
            <a:pPr algn="l">
              <a:lnSpc>
                <a:spcPts val="4200"/>
              </a:lnSpc>
            </a:pPr>
          </a:p>
        </p:txBody>
      </p:sp>
      <p:sp>
        <p:nvSpPr>
          <p:cNvPr name="TextBox 10" id="10"/>
          <p:cNvSpPr txBox="true"/>
          <p:nvPr/>
        </p:nvSpPr>
        <p:spPr>
          <a:xfrm rot="0">
            <a:off x="1028700" y="5143500"/>
            <a:ext cx="4186066" cy="533400"/>
          </a:xfrm>
          <a:prstGeom prst="rect">
            <a:avLst/>
          </a:prstGeom>
        </p:spPr>
        <p:txBody>
          <a:bodyPr anchor="t" rtlCol="false" tIns="0" lIns="0" bIns="0" rIns="0">
            <a:spAutoFit/>
          </a:bodyPr>
          <a:lstStyle/>
          <a:p>
            <a:pPr algn="l">
              <a:lnSpc>
                <a:spcPts val="4200"/>
              </a:lnSpc>
            </a:pPr>
            <a:r>
              <a:rPr lang="en-US" b="true" sz="3500" spc="105">
                <a:solidFill>
                  <a:srgbClr val="FFFFFF"/>
                </a:solidFill>
                <a:latin typeface="Alegreya SC Bold"/>
                <a:ea typeface="Alegreya SC Bold"/>
                <a:cs typeface="Alegreya SC Bold"/>
                <a:sym typeface="Alegreya SC Bold"/>
              </a:rPr>
              <a:t>January, 2023</a:t>
            </a:r>
          </a:p>
        </p:txBody>
      </p:sp>
      <p:sp>
        <p:nvSpPr>
          <p:cNvPr name="TextBox 11" id="11"/>
          <p:cNvSpPr txBox="true"/>
          <p:nvPr/>
        </p:nvSpPr>
        <p:spPr>
          <a:xfrm rot="0">
            <a:off x="5607880" y="7421390"/>
            <a:ext cx="11764287" cy="533400"/>
          </a:xfrm>
          <a:prstGeom prst="rect">
            <a:avLst/>
          </a:prstGeom>
        </p:spPr>
        <p:txBody>
          <a:bodyPr anchor="t" rtlCol="false" tIns="0" lIns="0" bIns="0" rIns="0">
            <a:spAutoFit/>
          </a:bodyPr>
          <a:lstStyle/>
          <a:p>
            <a:pPr algn="l">
              <a:lnSpc>
                <a:spcPts val="4200"/>
              </a:lnSpc>
            </a:pPr>
            <a:r>
              <a:rPr lang="en-US" sz="3500" i="true" spc="105">
                <a:solidFill>
                  <a:srgbClr val="FFFFFF"/>
                </a:solidFill>
                <a:latin typeface="Alegreya Italics"/>
                <a:ea typeface="Alegreya Italics"/>
                <a:cs typeface="Alegreya Italics"/>
                <a:sym typeface="Alegreya Italics"/>
              </a:rPr>
              <a:t>Draft mandate strategy sent to Te Arawhiti</a:t>
            </a:r>
          </a:p>
        </p:txBody>
      </p:sp>
      <p:sp>
        <p:nvSpPr>
          <p:cNvPr name="TextBox 12" id="12"/>
          <p:cNvSpPr txBox="true"/>
          <p:nvPr/>
        </p:nvSpPr>
        <p:spPr>
          <a:xfrm rot="0">
            <a:off x="1028700" y="7421390"/>
            <a:ext cx="4186066" cy="533400"/>
          </a:xfrm>
          <a:prstGeom prst="rect">
            <a:avLst/>
          </a:prstGeom>
        </p:spPr>
        <p:txBody>
          <a:bodyPr anchor="t" rtlCol="false" tIns="0" lIns="0" bIns="0" rIns="0">
            <a:spAutoFit/>
          </a:bodyPr>
          <a:lstStyle/>
          <a:p>
            <a:pPr algn="l">
              <a:lnSpc>
                <a:spcPts val="4200"/>
              </a:lnSpc>
            </a:pPr>
            <a:r>
              <a:rPr lang="en-US" b="true" sz="3500" spc="105">
                <a:solidFill>
                  <a:srgbClr val="FFFFFF"/>
                </a:solidFill>
                <a:latin typeface="Alegreya SC Bold"/>
                <a:ea typeface="Alegreya SC Bold"/>
                <a:cs typeface="Alegreya SC Bold"/>
                <a:sym typeface="Alegreya SC Bold"/>
              </a:rPr>
              <a:t>November, 2023</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923925"/>
            <a:ext cx="10877070" cy="863600"/>
          </a:xfrm>
          <a:prstGeom prst="rect">
            <a:avLst/>
          </a:prstGeom>
        </p:spPr>
        <p:txBody>
          <a:bodyPr anchor="t" rtlCol="false" tIns="0" lIns="0" bIns="0" rIns="0">
            <a:spAutoFit/>
          </a:bodyPr>
          <a:lstStyle/>
          <a:p>
            <a:pPr algn="l">
              <a:lnSpc>
                <a:spcPts val="7000"/>
              </a:lnSpc>
            </a:pPr>
            <a:r>
              <a:rPr lang="en-US" b="true" sz="5000" spc="150">
                <a:solidFill>
                  <a:srgbClr val="8F6745"/>
                </a:solidFill>
                <a:latin typeface="Alegreya SC Bold"/>
                <a:ea typeface="Alegreya SC Bold"/>
                <a:cs typeface="Alegreya SC Bold"/>
                <a:sym typeface="Alegreya SC Bold"/>
              </a:rPr>
              <a:t>LATEST UPDATES</a:t>
            </a:r>
          </a:p>
        </p:txBody>
      </p:sp>
      <p:sp>
        <p:nvSpPr>
          <p:cNvPr name="TextBox 7" id="7"/>
          <p:cNvSpPr txBox="true"/>
          <p:nvPr/>
        </p:nvSpPr>
        <p:spPr>
          <a:xfrm rot="0">
            <a:off x="5607880" y="2996164"/>
            <a:ext cx="11764287" cy="533400"/>
          </a:xfrm>
          <a:prstGeom prst="rect">
            <a:avLst/>
          </a:prstGeom>
        </p:spPr>
        <p:txBody>
          <a:bodyPr anchor="t" rtlCol="false" tIns="0" lIns="0" bIns="0" rIns="0">
            <a:spAutoFit/>
          </a:bodyPr>
          <a:lstStyle/>
          <a:p>
            <a:pPr algn="l">
              <a:lnSpc>
                <a:spcPts val="4200"/>
              </a:lnSpc>
            </a:pPr>
            <a:r>
              <a:rPr lang="en-US" sz="3500" i="true" spc="105">
                <a:solidFill>
                  <a:srgbClr val="FFFFFF"/>
                </a:solidFill>
                <a:latin typeface="Alegreya Italics"/>
                <a:ea typeface="Alegreya Italics"/>
                <a:cs typeface="Alegreya Italics"/>
                <a:sym typeface="Alegreya Italics"/>
              </a:rPr>
              <a:t>Te Arawhiti response</a:t>
            </a:r>
          </a:p>
        </p:txBody>
      </p:sp>
      <p:sp>
        <p:nvSpPr>
          <p:cNvPr name="TextBox 8" id="8"/>
          <p:cNvSpPr txBox="true"/>
          <p:nvPr/>
        </p:nvSpPr>
        <p:spPr>
          <a:xfrm rot="0">
            <a:off x="1028700" y="2996164"/>
            <a:ext cx="4186066" cy="533400"/>
          </a:xfrm>
          <a:prstGeom prst="rect">
            <a:avLst/>
          </a:prstGeom>
        </p:spPr>
        <p:txBody>
          <a:bodyPr anchor="t" rtlCol="false" tIns="0" lIns="0" bIns="0" rIns="0">
            <a:spAutoFit/>
          </a:bodyPr>
          <a:lstStyle/>
          <a:p>
            <a:pPr algn="l">
              <a:lnSpc>
                <a:spcPts val="4200"/>
              </a:lnSpc>
            </a:pPr>
            <a:r>
              <a:rPr lang="en-US" b="true" sz="3500" spc="105">
                <a:solidFill>
                  <a:srgbClr val="FFFFFF"/>
                </a:solidFill>
                <a:latin typeface="Alegreya SC Bold"/>
                <a:ea typeface="Alegreya SC Bold"/>
                <a:cs typeface="Alegreya SC Bold"/>
                <a:sym typeface="Alegreya SC Bold"/>
              </a:rPr>
              <a:t>December, 2023</a:t>
            </a:r>
          </a:p>
        </p:txBody>
      </p:sp>
      <p:sp>
        <p:nvSpPr>
          <p:cNvPr name="TextBox 9" id="9"/>
          <p:cNvSpPr txBox="true"/>
          <p:nvPr/>
        </p:nvSpPr>
        <p:spPr>
          <a:xfrm rot="0">
            <a:off x="5607880" y="4337758"/>
            <a:ext cx="10748483" cy="533400"/>
          </a:xfrm>
          <a:prstGeom prst="rect">
            <a:avLst/>
          </a:prstGeom>
        </p:spPr>
        <p:txBody>
          <a:bodyPr anchor="t" rtlCol="false" tIns="0" lIns="0" bIns="0" rIns="0">
            <a:spAutoFit/>
          </a:bodyPr>
          <a:lstStyle/>
          <a:p>
            <a:pPr algn="l">
              <a:lnSpc>
                <a:spcPts val="4200"/>
              </a:lnSpc>
            </a:pPr>
            <a:r>
              <a:rPr lang="en-US" sz="3500" i="true" spc="105">
                <a:solidFill>
                  <a:srgbClr val="FFFFFF"/>
                </a:solidFill>
                <a:latin typeface="Alegreya Italics"/>
                <a:ea typeface="Alegreya Italics"/>
                <a:cs typeface="Alegreya Italics"/>
                <a:sym typeface="Alegreya Italics"/>
              </a:rPr>
              <a:t>Hui in Wellington</a:t>
            </a:r>
          </a:p>
        </p:txBody>
      </p:sp>
      <p:sp>
        <p:nvSpPr>
          <p:cNvPr name="TextBox 10" id="10"/>
          <p:cNvSpPr txBox="true"/>
          <p:nvPr/>
        </p:nvSpPr>
        <p:spPr>
          <a:xfrm rot="0">
            <a:off x="1028700" y="4337758"/>
            <a:ext cx="4186066" cy="533400"/>
          </a:xfrm>
          <a:prstGeom prst="rect">
            <a:avLst/>
          </a:prstGeom>
        </p:spPr>
        <p:txBody>
          <a:bodyPr anchor="t" rtlCol="false" tIns="0" lIns="0" bIns="0" rIns="0">
            <a:spAutoFit/>
          </a:bodyPr>
          <a:lstStyle/>
          <a:p>
            <a:pPr algn="l">
              <a:lnSpc>
                <a:spcPts val="4200"/>
              </a:lnSpc>
            </a:pPr>
            <a:r>
              <a:rPr lang="en-US" b="true" sz="3500" spc="105">
                <a:solidFill>
                  <a:srgbClr val="FFFFFF"/>
                </a:solidFill>
                <a:latin typeface="Alegreya SC Bold"/>
                <a:ea typeface="Alegreya SC Bold"/>
                <a:cs typeface="Alegreya SC Bold"/>
                <a:sym typeface="Alegreya SC Bold"/>
              </a:rPr>
              <a:t>February, 2024</a:t>
            </a:r>
          </a:p>
        </p:txBody>
      </p:sp>
      <p:sp>
        <p:nvSpPr>
          <p:cNvPr name="TextBox 11" id="11"/>
          <p:cNvSpPr txBox="true"/>
          <p:nvPr/>
        </p:nvSpPr>
        <p:spPr>
          <a:xfrm rot="0">
            <a:off x="5607880" y="7421390"/>
            <a:ext cx="11764287" cy="533400"/>
          </a:xfrm>
          <a:prstGeom prst="rect">
            <a:avLst/>
          </a:prstGeom>
        </p:spPr>
        <p:txBody>
          <a:bodyPr anchor="t" rtlCol="false" tIns="0" lIns="0" bIns="0" rIns="0">
            <a:spAutoFit/>
          </a:bodyPr>
          <a:lstStyle/>
          <a:p>
            <a:pPr algn="l">
              <a:lnSpc>
                <a:spcPts val="4200"/>
              </a:lnSpc>
            </a:pPr>
            <a:r>
              <a:rPr lang="en-US" sz="3500" i="true" spc="105">
                <a:solidFill>
                  <a:srgbClr val="FFFFFF"/>
                </a:solidFill>
                <a:latin typeface="Alegreya Italics"/>
                <a:ea typeface="Alegreya Italics"/>
                <a:cs typeface="Alegreya Italics"/>
                <a:sym typeface="Alegreya Italics"/>
              </a:rPr>
              <a:t>Final Approval from Te Arawhiti</a:t>
            </a:r>
          </a:p>
        </p:txBody>
      </p:sp>
      <p:sp>
        <p:nvSpPr>
          <p:cNvPr name="TextBox 12" id="12"/>
          <p:cNvSpPr txBox="true"/>
          <p:nvPr/>
        </p:nvSpPr>
        <p:spPr>
          <a:xfrm rot="0">
            <a:off x="1028700" y="7421390"/>
            <a:ext cx="4186066" cy="533400"/>
          </a:xfrm>
          <a:prstGeom prst="rect">
            <a:avLst/>
          </a:prstGeom>
        </p:spPr>
        <p:txBody>
          <a:bodyPr anchor="t" rtlCol="false" tIns="0" lIns="0" bIns="0" rIns="0">
            <a:spAutoFit/>
          </a:bodyPr>
          <a:lstStyle/>
          <a:p>
            <a:pPr algn="l">
              <a:lnSpc>
                <a:spcPts val="4200"/>
              </a:lnSpc>
            </a:pPr>
            <a:r>
              <a:rPr lang="en-US" b="true" sz="3500" spc="105">
                <a:solidFill>
                  <a:srgbClr val="FFFFFF"/>
                </a:solidFill>
                <a:latin typeface="Alegreya SC Bold"/>
                <a:ea typeface="Alegreya SC Bold"/>
                <a:cs typeface="Alegreya SC Bold"/>
                <a:sym typeface="Alegreya SC Bold"/>
              </a:rPr>
              <a:t>October, 2024</a:t>
            </a:r>
          </a:p>
        </p:txBody>
      </p:sp>
      <p:sp>
        <p:nvSpPr>
          <p:cNvPr name="TextBox 13" id="13"/>
          <p:cNvSpPr txBox="true"/>
          <p:nvPr/>
        </p:nvSpPr>
        <p:spPr>
          <a:xfrm rot="0">
            <a:off x="5607880" y="5825490"/>
            <a:ext cx="10748483" cy="533400"/>
          </a:xfrm>
          <a:prstGeom prst="rect">
            <a:avLst/>
          </a:prstGeom>
        </p:spPr>
        <p:txBody>
          <a:bodyPr anchor="t" rtlCol="false" tIns="0" lIns="0" bIns="0" rIns="0">
            <a:spAutoFit/>
          </a:bodyPr>
          <a:lstStyle/>
          <a:p>
            <a:pPr algn="l">
              <a:lnSpc>
                <a:spcPts val="4200"/>
              </a:lnSpc>
            </a:pPr>
            <a:r>
              <a:rPr lang="en-US" sz="3500" i="true" spc="105">
                <a:solidFill>
                  <a:srgbClr val="FFFFFF"/>
                </a:solidFill>
                <a:latin typeface="Alegreya Italics"/>
                <a:ea typeface="Alegreya Italics"/>
                <a:cs typeface="Alegreya Italics"/>
                <a:sym typeface="Alegreya Italics"/>
              </a:rPr>
              <a:t>Further amendments in response to Te Arawhiti comments</a:t>
            </a:r>
          </a:p>
        </p:txBody>
      </p:sp>
      <p:sp>
        <p:nvSpPr>
          <p:cNvPr name="TextBox 14" id="14"/>
          <p:cNvSpPr txBox="true"/>
          <p:nvPr/>
        </p:nvSpPr>
        <p:spPr>
          <a:xfrm rot="0">
            <a:off x="1028700" y="5558790"/>
            <a:ext cx="4186066" cy="1066800"/>
          </a:xfrm>
          <a:prstGeom prst="rect">
            <a:avLst/>
          </a:prstGeom>
        </p:spPr>
        <p:txBody>
          <a:bodyPr anchor="t" rtlCol="false" tIns="0" lIns="0" bIns="0" rIns="0">
            <a:spAutoFit/>
          </a:bodyPr>
          <a:lstStyle/>
          <a:p>
            <a:pPr algn="l">
              <a:lnSpc>
                <a:spcPts val="4200"/>
              </a:lnSpc>
            </a:pPr>
            <a:r>
              <a:rPr lang="en-US" sz="3500" spc="105" b="true">
                <a:solidFill>
                  <a:srgbClr val="FFFFFF"/>
                </a:solidFill>
                <a:latin typeface="Alegreya SC Bold"/>
                <a:ea typeface="Alegreya SC Bold"/>
                <a:cs typeface="Alegreya SC Bold"/>
                <a:sym typeface="Alegreya SC Bold"/>
              </a:rPr>
              <a:t>March, 2024 -</a:t>
            </a:r>
          </a:p>
          <a:p>
            <a:pPr algn="l">
              <a:lnSpc>
                <a:spcPts val="4200"/>
              </a:lnSpc>
            </a:pPr>
            <a:r>
              <a:rPr lang="en-US" b="true" sz="3500" spc="105">
                <a:solidFill>
                  <a:srgbClr val="FFFFFF"/>
                </a:solidFill>
                <a:latin typeface="Alegreya SC Bold"/>
                <a:ea typeface="Alegreya SC Bold"/>
                <a:cs typeface="Alegreya SC Bold"/>
                <a:sym typeface="Alegreya SC Bold"/>
              </a:rPr>
              <a:t>September, 2024</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923925"/>
            <a:ext cx="10877070" cy="863600"/>
          </a:xfrm>
          <a:prstGeom prst="rect">
            <a:avLst/>
          </a:prstGeom>
        </p:spPr>
        <p:txBody>
          <a:bodyPr anchor="t" rtlCol="false" tIns="0" lIns="0" bIns="0" rIns="0">
            <a:spAutoFit/>
          </a:bodyPr>
          <a:lstStyle/>
          <a:p>
            <a:pPr algn="l">
              <a:lnSpc>
                <a:spcPts val="7000"/>
              </a:lnSpc>
            </a:pPr>
            <a:r>
              <a:rPr lang="en-US" b="true" sz="5000" spc="150">
                <a:solidFill>
                  <a:srgbClr val="8F6745"/>
                </a:solidFill>
                <a:latin typeface="Alegreya SC Bold"/>
                <a:ea typeface="Alegreya SC Bold"/>
                <a:cs typeface="Alegreya SC Bold"/>
                <a:sym typeface="Alegreya SC Bold"/>
              </a:rPr>
              <a:t>HISTORICAL CLAIMS</a:t>
            </a:r>
          </a:p>
        </p:txBody>
      </p:sp>
      <p:sp>
        <p:nvSpPr>
          <p:cNvPr name="Freeform 7" id="7"/>
          <p:cNvSpPr/>
          <p:nvPr/>
        </p:nvSpPr>
        <p:spPr>
          <a:xfrm flipH="false" flipV="false" rot="0">
            <a:off x="2249736" y="2368406"/>
            <a:ext cx="5550631" cy="1806478"/>
          </a:xfrm>
          <a:custGeom>
            <a:avLst/>
            <a:gdLst/>
            <a:ahLst/>
            <a:cxnLst/>
            <a:rect r="r" b="b" t="t" l="l"/>
            <a:pathLst>
              <a:path h="1806478" w="5550631">
                <a:moveTo>
                  <a:pt x="0" y="0"/>
                </a:moveTo>
                <a:lnTo>
                  <a:pt x="5550631" y="0"/>
                </a:lnTo>
                <a:lnTo>
                  <a:pt x="5550631" y="1806478"/>
                </a:lnTo>
                <a:lnTo>
                  <a:pt x="0" y="18064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0924797" y="2772906"/>
            <a:ext cx="5087409" cy="1036560"/>
          </a:xfrm>
          <a:custGeom>
            <a:avLst/>
            <a:gdLst/>
            <a:ahLst/>
            <a:cxnLst/>
            <a:rect r="r" b="b" t="t" l="l"/>
            <a:pathLst>
              <a:path h="1036560" w="5087409">
                <a:moveTo>
                  <a:pt x="0" y="0"/>
                </a:moveTo>
                <a:lnTo>
                  <a:pt x="5087409" y="0"/>
                </a:lnTo>
                <a:lnTo>
                  <a:pt x="5087409" y="1036559"/>
                </a:lnTo>
                <a:lnTo>
                  <a:pt x="0" y="10365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3108979" y="4053148"/>
            <a:ext cx="3703154" cy="705724"/>
          </a:xfrm>
          <a:prstGeom prst="rect">
            <a:avLst/>
          </a:prstGeom>
        </p:spPr>
        <p:txBody>
          <a:bodyPr anchor="t" rtlCol="false" tIns="0" lIns="0" bIns="0" rIns="0">
            <a:spAutoFit/>
          </a:bodyPr>
          <a:lstStyle/>
          <a:p>
            <a:pPr algn="ctr">
              <a:lnSpc>
                <a:spcPts val="5258"/>
              </a:lnSpc>
            </a:pPr>
            <a:r>
              <a:rPr lang="en-US" b="true" sz="4780">
                <a:solidFill>
                  <a:srgbClr val="7ED957"/>
                </a:solidFill>
                <a:latin typeface="Poppins Bold"/>
                <a:ea typeface="Poppins Bold"/>
                <a:cs typeface="Poppins Bold"/>
                <a:sym typeface="Poppins Bold"/>
              </a:rPr>
              <a:t>WAI 1471</a:t>
            </a:r>
          </a:p>
        </p:txBody>
      </p:sp>
      <p:sp>
        <p:nvSpPr>
          <p:cNvPr name="TextBox 10" id="10"/>
          <p:cNvSpPr txBox="true"/>
          <p:nvPr/>
        </p:nvSpPr>
        <p:spPr>
          <a:xfrm rot="0">
            <a:off x="11552429" y="4053148"/>
            <a:ext cx="3703154" cy="705724"/>
          </a:xfrm>
          <a:prstGeom prst="rect">
            <a:avLst/>
          </a:prstGeom>
        </p:spPr>
        <p:txBody>
          <a:bodyPr anchor="t" rtlCol="false" tIns="0" lIns="0" bIns="0" rIns="0">
            <a:spAutoFit/>
          </a:bodyPr>
          <a:lstStyle/>
          <a:p>
            <a:pPr algn="ctr">
              <a:lnSpc>
                <a:spcPts val="5258"/>
              </a:lnSpc>
            </a:pPr>
            <a:r>
              <a:rPr lang="en-US" b="true" sz="4780">
                <a:solidFill>
                  <a:srgbClr val="50ABE4"/>
                </a:solidFill>
                <a:latin typeface="Poppins Bold"/>
                <a:ea typeface="Poppins Bold"/>
                <a:cs typeface="Poppins Bold"/>
                <a:sym typeface="Poppins Bold"/>
              </a:rPr>
              <a:t>WAI 2536</a:t>
            </a:r>
          </a:p>
        </p:txBody>
      </p:sp>
      <p:sp>
        <p:nvSpPr>
          <p:cNvPr name="TextBox 11" id="11"/>
          <p:cNvSpPr txBox="true"/>
          <p:nvPr/>
        </p:nvSpPr>
        <p:spPr>
          <a:xfrm rot="0">
            <a:off x="1889675" y="4888429"/>
            <a:ext cx="6298294" cy="914400"/>
          </a:xfrm>
          <a:prstGeom prst="rect">
            <a:avLst/>
          </a:prstGeom>
        </p:spPr>
        <p:txBody>
          <a:bodyPr anchor="t" rtlCol="false" tIns="0" lIns="0" bIns="0" rIns="0">
            <a:spAutoFit/>
          </a:bodyPr>
          <a:lstStyle/>
          <a:p>
            <a:pPr algn="ctr">
              <a:lnSpc>
                <a:spcPts val="3600"/>
              </a:lnSpc>
            </a:pPr>
            <a:r>
              <a:rPr lang="en-US" b="true" sz="3000" spc="89">
                <a:solidFill>
                  <a:srgbClr val="FFFFFF"/>
                </a:solidFill>
                <a:latin typeface="Alegreya SC Bold"/>
                <a:ea typeface="Alegreya SC Bold"/>
                <a:cs typeface="Alegreya SC Bold"/>
                <a:sym typeface="Alegreya SC Bold"/>
              </a:rPr>
              <a:t>Pukehina, Pongakawa, Waihi, Motunau and Motiti </a:t>
            </a:r>
          </a:p>
        </p:txBody>
      </p:sp>
      <p:sp>
        <p:nvSpPr>
          <p:cNvPr name="TextBox 12" id="12"/>
          <p:cNvSpPr txBox="true"/>
          <p:nvPr/>
        </p:nvSpPr>
        <p:spPr>
          <a:xfrm rot="0">
            <a:off x="10100031" y="5117029"/>
            <a:ext cx="6298294" cy="457200"/>
          </a:xfrm>
          <a:prstGeom prst="rect">
            <a:avLst/>
          </a:prstGeom>
        </p:spPr>
        <p:txBody>
          <a:bodyPr anchor="t" rtlCol="false" tIns="0" lIns="0" bIns="0" rIns="0">
            <a:spAutoFit/>
          </a:bodyPr>
          <a:lstStyle/>
          <a:p>
            <a:pPr algn="ctr">
              <a:lnSpc>
                <a:spcPts val="3600"/>
              </a:lnSpc>
            </a:pPr>
            <a:r>
              <a:rPr lang="en-US" b="true" sz="3000" spc="89">
                <a:solidFill>
                  <a:srgbClr val="FFFFFF"/>
                </a:solidFill>
                <a:latin typeface="Alegreya SC Bold"/>
                <a:ea typeface="Alegreya SC Bold"/>
                <a:cs typeface="Alegreya SC Bold"/>
                <a:sym typeface="Alegreya SC Bold"/>
              </a:rPr>
              <a:t>Pongakawa, Waihi and Maketu</a:t>
            </a:r>
          </a:p>
        </p:txBody>
      </p:sp>
      <p:sp>
        <p:nvSpPr>
          <p:cNvPr name="TextBox 13" id="13"/>
          <p:cNvSpPr txBox="true"/>
          <p:nvPr/>
        </p:nvSpPr>
        <p:spPr>
          <a:xfrm rot="0">
            <a:off x="1028700" y="7012504"/>
            <a:ext cx="16230600" cy="2133600"/>
          </a:xfrm>
          <a:prstGeom prst="rect">
            <a:avLst/>
          </a:prstGeom>
        </p:spPr>
        <p:txBody>
          <a:bodyPr anchor="t" rtlCol="false" tIns="0" lIns="0" bIns="0" rIns="0">
            <a:spAutoFit/>
          </a:bodyPr>
          <a:lstStyle/>
          <a:p>
            <a:pPr algn="l">
              <a:lnSpc>
                <a:spcPts val="4200"/>
              </a:lnSpc>
            </a:pPr>
            <a:r>
              <a:rPr lang="en-US" sz="3500" spc="105" b="true">
                <a:solidFill>
                  <a:srgbClr val="FFFFFF"/>
                </a:solidFill>
                <a:latin typeface="Alegreya Bold"/>
                <a:ea typeface="Alegreya Bold"/>
                <a:cs typeface="Alegreya Bold"/>
                <a:sym typeface="Alegreya Bold"/>
              </a:rPr>
              <a:t>Any settlement will include WAI 1471, </a:t>
            </a:r>
            <a:r>
              <a:rPr lang="en-US" sz="3500" spc="105" b="true">
                <a:solidFill>
                  <a:srgbClr val="FFFFFF"/>
                </a:solidFill>
                <a:latin typeface="Alegreya Bold"/>
                <a:ea typeface="Alegreya Bold"/>
                <a:cs typeface="Alegreya Bold"/>
                <a:sym typeface="Alegreya Bold"/>
              </a:rPr>
              <a:t>WAI 2536 and every other pre-1992 claim</a:t>
            </a:r>
          </a:p>
          <a:p>
            <a:pPr algn="l">
              <a:lnSpc>
                <a:spcPts val="4200"/>
              </a:lnSpc>
            </a:pPr>
          </a:p>
          <a:p>
            <a:pPr algn="l">
              <a:lnSpc>
                <a:spcPts val="4200"/>
              </a:lnSpc>
            </a:pPr>
            <a:r>
              <a:rPr lang="en-US" b="true" sz="3500" spc="105">
                <a:solidFill>
                  <a:srgbClr val="FFFFFF"/>
                </a:solidFill>
                <a:latin typeface="Alegreya Bold"/>
                <a:ea typeface="Alegreya Bold"/>
                <a:cs typeface="Alegreya Bold"/>
                <a:sym typeface="Alegreya Bold"/>
              </a:rPr>
              <a:t>Te Arawhiti maintain that “non-Maruahaira” claims have been settled through Ngāti Pikiao</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923925"/>
            <a:ext cx="10877070" cy="863600"/>
          </a:xfrm>
          <a:prstGeom prst="rect">
            <a:avLst/>
          </a:prstGeom>
        </p:spPr>
        <p:txBody>
          <a:bodyPr anchor="t" rtlCol="false" tIns="0" lIns="0" bIns="0" rIns="0">
            <a:spAutoFit/>
          </a:bodyPr>
          <a:lstStyle/>
          <a:p>
            <a:pPr algn="l">
              <a:lnSpc>
                <a:spcPts val="7000"/>
              </a:lnSpc>
            </a:pPr>
            <a:r>
              <a:rPr lang="en-US" b="true" sz="5000" spc="150">
                <a:solidFill>
                  <a:srgbClr val="8F6745"/>
                </a:solidFill>
                <a:latin typeface="Alegreya SC Bold"/>
                <a:ea typeface="Alegreya SC Bold"/>
                <a:cs typeface="Alegreya SC Bold"/>
                <a:sym typeface="Alegreya SC Bold"/>
              </a:rPr>
              <a:t>HISTORICAL CLAIMS</a:t>
            </a:r>
          </a:p>
        </p:txBody>
      </p:sp>
      <p:sp>
        <p:nvSpPr>
          <p:cNvPr name="TextBox 7" id="7"/>
          <p:cNvSpPr txBox="true"/>
          <p:nvPr/>
        </p:nvSpPr>
        <p:spPr>
          <a:xfrm rot="0">
            <a:off x="1028700" y="2280769"/>
            <a:ext cx="11249064" cy="6400800"/>
          </a:xfrm>
          <a:prstGeom prst="rect">
            <a:avLst/>
          </a:prstGeom>
        </p:spPr>
        <p:txBody>
          <a:bodyPr anchor="t" rtlCol="false" tIns="0" lIns="0" bIns="0" rIns="0">
            <a:spAutoFit/>
          </a:bodyPr>
          <a:lstStyle/>
          <a:p>
            <a:pPr algn="l">
              <a:lnSpc>
                <a:spcPts val="4200"/>
              </a:lnSpc>
            </a:pPr>
            <a:r>
              <a:rPr lang="en-US" sz="3500" spc="105">
                <a:solidFill>
                  <a:srgbClr val="FFFFFF"/>
                </a:solidFill>
                <a:latin typeface="Alegreya"/>
                <a:ea typeface="Alegreya"/>
                <a:cs typeface="Alegreya"/>
                <a:sym typeface="Alegreya"/>
              </a:rPr>
              <a:t>The historical claims cover:</a:t>
            </a:r>
          </a:p>
          <a:p>
            <a:pPr algn="l">
              <a:lnSpc>
                <a:spcPts val="4200"/>
              </a:lnSpc>
            </a:pPr>
          </a:p>
          <a:p>
            <a:pPr algn="l" marL="755651" indent="-377825" lvl="1">
              <a:lnSpc>
                <a:spcPts val="4200"/>
              </a:lnSpc>
              <a:buFont typeface="Arial"/>
              <a:buChar char="•"/>
            </a:pPr>
            <a:r>
              <a:rPr lang="en-US" sz="3500" spc="105">
                <a:solidFill>
                  <a:srgbClr val="FFFFFF"/>
                </a:solidFill>
                <a:latin typeface="Alegreya"/>
                <a:ea typeface="Alegreya"/>
                <a:cs typeface="Alegreya"/>
                <a:sym typeface="Alegreya"/>
              </a:rPr>
              <a:t>Native Land Court (Otamarakau, Pukehina, Kaikokopu, </a:t>
            </a:r>
            <a:r>
              <a:rPr lang="en-US" sz="3500" spc="105">
                <a:solidFill>
                  <a:srgbClr val="FFFFFF"/>
                </a:solidFill>
                <a:latin typeface="Alegreya"/>
                <a:ea typeface="Alegreya"/>
                <a:cs typeface="Alegreya"/>
                <a:sym typeface="Alegreya"/>
              </a:rPr>
              <a:t>Pukeroa 2)</a:t>
            </a:r>
          </a:p>
          <a:p>
            <a:pPr algn="l" marL="755651" indent="-377825" lvl="1">
              <a:lnSpc>
                <a:spcPts val="4200"/>
              </a:lnSpc>
              <a:buFont typeface="Arial"/>
              <a:buChar char="•"/>
            </a:pPr>
            <a:r>
              <a:rPr lang="en-US" sz="3500" spc="105">
                <a:solidFill>
                  <a:srgbClr val="FFFFFF"/>
                </a:solidFill>
                <a:latin typeface="Alegreya"/>
                <a:ea typeface="Alegreya"/>
                <a:cs typeface="Alegreya"/>
                <a:sym typeface="Alegreya"/>
              </a:rPr>
              <a:t>Toa Claims (Tumu Kaituna, Maketu, Paengaroa, Pukaingataru, Whareama)</a:t>
            </a:r>
          </a:p>
          <a:p>
            <a:pPr algn="l" marL="755651" indent="-377825" lvl="1">
              <a:lnSpc>
                <a:spcPts val="4200"/>
              </a:lnSpc>
              <a:buFont typeface="Arial"/>
              <a:buChar char="•"/>
            </a:pPr>
            <a:r>
              <a:rPr lang="en-US" sz="3500" spc="105">
                <a:solidFill>
                  <a:srgbClr val="FFFFFF"/>
                </a:solidFill>
                <a:latin typeface="Alegreya"/>
                <a:ea typeface="Alegreya"/>
                <a:cs typeface="Alegreya"/>
                <a:sym typeface="Alegreya"/>
              </a:rPr>
              <a:t>Waiariki District Land Board </a:t>
            </a:r>
          </a:p>
          <a:p>
            <a:pPr algn="l" marL="755651" indent="-377825" lvl="1">
              <a:lnSpc>
                <a:spcPts val="4200"/>
              </a:lnSpc>
              <a:buFont typeface="Arial"/>
              <a:buChar char="•"/>
            </a:pPr>
            <a:r>
              <a:rPr lang="en-US" sz="3500" spc="105">
                <a:solidFill>
                  <a:srgbClr val="FFFFFF"/>
                </a:solidFill>
                <a:latin typeface="Alegreya"/>
                <a:ea typeface="Alegreya"/>
                <a:cs typeface="Alegreya"/>
                <a:sym typeface="Alegreya"/>
              </a:rPr>
              <a:t>Maketu Consolidation Scheme</a:t>
            </a:r>
          </a:p>
          <a:p>
            <a:pPr algn="l" marL="755651" indent="-377825" lvl="1">
              <a:lnSpc>
                <a:spcPts val="4200"/>
              </a:lnSpc>
              <a:buFont typeface="Arial"/>
              <a:buChar char="•"/>
            </a:pPr>
            <a:r>
              <a:rPr lang="en-US" sz="3500" spc="105">
                <a:solidFill>
                  <a:srgbClr val="FFFFFF"/>
                </a:solidFill>
                <a:latin typeface="Alegreya"/>
                <a:ea typeface="Alegreya"/>
                <a:cs typeface="Alegreya"/>
                <a:sym typeface="Alegreya"/>
              </a:rPr>
              <a:t>Wildlife Act (Motunau)</a:t>
            </a:r>
          </a:p>
          <a:p>
            <a:pPr algn="l" marL="755651" indent="-377825" lvl="1">
              <a:lnSpc>
                <a:spcPts val="4200"/>
              </a:lnSpc>
              <a:buFont typeface="Arial"/>
              <a:buChar char="•"/>
            </a:pPr>
            <a:r>
              <a:rPr lang="en-US" sz="3500" spc="105">
                <a:solidFill>
                  <a:srgbClr val="FFFFFF"/>
                </a:solidFill>
                <a:latin typeface="Alegreya"/>
                <a:ea typeface="Alegreya"/>
                <a:cs typeface="Alegreya"/>
                <a:sym typeface="Alegreya"/>
              </a:rPr>
              <a:t>Public Works Act</a:t>
            </a:r>
          </a:p>
          <a:p>
            <a:pPr algn="l" marL="755651" indent="-377825" lvl="1">
              <a:lnSpc>
                <a:spcPts val="4200"/>
              </a:lnSpc>
              <a:buFont typeface="Arial"/>
              <a:buChar char="•"/>
            </a:pPr>
            <a:r>
              <a:rPr lang="en-US" sz="3500" spc="105">
                <a:solidFill>
                  <a:srgbClr val="FFFFFF"/>
                </a:solidFill>
                <a:latin typeface="Alegreya"/>
                <a:ea typeface="Alegreya"/>
                <a:cs typeface="Alegreya"/>
                <a:sym typeface="Alegreya"/>
              </a:rPr>
              <a:t>Pukehina Development Scheme </a:t>
            </a:r>
          </a:p>
          <a:p>
            <a:pPr algn="l" marL="755651" indent="-377825" lvl="1">
              <a:lnSpc>
                <a:spcPts val="4200"/>
              </a:lnSpc>
              <a:buFont typeface="Arial"/>
              <a:buChar char="•"/>
            </a:pPr>
            <a:r>
              <a:rPr lang="en-US" sz="3500" spc="105">
                <a:solidFill>
                  <a:srgbClr val="FFFFFF"/>
                </a:solidFill>
                <a:latin typeface="Alegreya"/>
                <a:ea typeface="Alegreya"/>
                <a:cs typeface="Alegreya"/>
                <a:sym typeface="Alegreya"/>
              </a:rPr>
              <a:t>Environment (Waihi, Pongakawa, Wharere)</a:t>
            </a:r>
          </a:p>
        </p:txBody>
      </p:sp>
      <p:grpSp>
        <p:nvGrpSpPr>
          <p:cNvPr name="Group 8" id="8"/>
          <p:cNvGrpSpPr/>
          <p:nvPr/>
        </p:nvGrpSpPr>
        <p:grpSpPr>
          <a:xfrm rot="0">
            <a:off x="12277764" y="2448877"/>
            <a:ext cx="4654638" cy="6064583"/>
            <a:chOff x="0" y="0"/>
            <a:chExt cx="1010392" cy="1316452"/>
          </a:xfrm>
        </p:grpSpPr>
        <p:sp>
          <p:nvSpPr>
            <p:cNvPr name="Freeform 9" id="9"/>
            <p:cNvSpPr/>
            <p:nvPr/>
          </p:nvSpPr>
          <p:spPr>
            <a:xfrm flipH="false" flipV="false" rot="0">
              <a:off x="0" y="0"/>
              <a:ext cx="1010392" cy="1316452"/>
            </a:xfrm>
            <a:custGeom>
              <a:avLst/>
              <a:gdLst/>
              <a:ahLst/>
              <a:cxnLst/>
              <a:rect r="r" b="b" t="t" l="l"/>
              <a:pathLst>
                <a:path h="1316452" w="1010392">
                  <a:moveTo>
                    <a:pt x="0" y="0"/>
                  </a:moveTo>
                  <a:lnTo>
                    <a:pt x="1010392" y="0"/>
                  </a:lnTo>
                  <a:lnTo>
                    <a:pt x="1010392" y="1316452"/>
                  </a:lnTo>
                  <a:lnTo>
                    <a:pt x="0" y="1316452"/>
                  </a:lnTo>
                  <a:close/>
                </a:path>
              </a:pathLst>
            </a:custGeom>
            <a:blipFill>
              <a:blip r:embed="rId3"/>
              <a:stretch>
                <a:fillRect l="-36966" t="0" r="-36966" b="0"/>
              </a:stretch>
            </a:blipFill>
            <a:ln w="142875" cap="sq">
              <a:solidFill>
                <a:srgbClr val="FFFFFF"/>
              </a:solidFill>
              <a:prstDash val="solid"/>
              <a:miter/>
            </a:ln>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3347563"/>
            <a:ext cx="11715512" cy="5981065"/>
          </a:xfrm>
          <a:prstGeom prst="rect">
            <a:avLst/>
          </a:prstGeom>
        </p:spPr>
        <p:txBody>
          <a:bodyPr anchor="t" rtlCol="false" tIns="0" lIns="0" bIns="0" rIns="0">
            <a:spAutoFit/>
          </a:bodyPr>
          <a:lstStyle/>
          <a:p>
            <a:pPr algn="l">
              <a:lnSpc>
                <a:spcPts val="4759"/>
              </a:lnSpc>
            </a:pPr>
            <a:r>
              <a:rPr lang="en-US" sz="3399" spc="101">
                <a:solidFill>
                  <a:srgbClr val="FFFFFF"/>
                </a:solidFill>
                <a:latin typeface="Alegreya"/>
                <a:ea typeface="Alegreya"/>
                <a:cs typeface="Alegreya"/>
                <a:sym typeface="Alegreya"/>
              </a:rPr>
              <a:t>Crown requires mandate strategy that covers:</a:t>
            </a:r>
          </a:p>
          <a:p>
            <a:pPr algn="l" marL="734058" indent="-367029" lvl="1">
              <a:lnSpc>
                <a:spcPts val="4759"/>
              </a:lnSpc>
              <a:buFont typeface="Arial"/>
              <a:buChar char="•"/>
            </a:pPr>
            <a:r>
              <a:rPr lang="en-US" sz="3399" spc="101">
                <a:solidFill>
                  <a:srgbClr val="FFFFFF"/>
                </a:solidFill>
                <a:latin typeface="Alegreya"/>
                <a:ea typeface="Alegreya"/>
                <a:cs typeface="Alegreya"/>
                <a:sym typeface="Alegreya"/>
              </a:rPr>
              <a:t>Proposed mandate resolutions</a:t>
            </a:r>
          </a:p>
          <a:p>
            <a:pPr algn="l" marL="734058" indent="-367029" lvl="1">
              <a:lnSpc>
                <a:spcPts val="4759"/>
              </a:lnSpc>
              <a:buFont typeface="Arial"/>
              <a:buChar char="•"/>
            </a:pPr>
            <a:r>
              <a:rPr lang="en-US" sz="3399" spc="101">
                <a:solidFill>
                  <a:srgbClr val="FFFFFF"/>
                </a:solidFill>
                <a:latin typeface="Alegreya"/>
                <a:ea typeface="Alegreya"/>
                <a:cs typeface="Alegreya"/>
                <a:sym typeface="Alegreya"/>
              </a:rPr>
              <a:t>Definition of claimant group</a:t>
            </a:r>
          </a:p>
          <a:p>
            <a:pPr algn="l" marL="734058" indent="-367029" lvl="1">
              <a:lnSpc>
                <a:spcPts val="4759"/>
              </a:lnSpc>
              <a:buFont typeface="Arial"/>
              <a:buChar char="•"/>
            </a:pPr>
            <a:r>
              <a:rPr lang="en-US" sz="3399" spc="101">
                <a:solidFill>
                  <a:srgbClr val="FFFFFF"/>
                </a:solidFill>
                <a:latin typeface="Alegreya"/>
                <a:ea typeface="Alegreya"/>
                <a:cs typeface="Alegreya"/>
                <a:sym typeface="Alegreya"/>
              </a:rPr>
              <a:t>List of claims to be settled</a:t>
            </a:r>
          </a:p>
          <a:p>
            <a:pPr algn="l" marL="734058" indent="-367029" lvl="1">
              <a:lnSpc>
                <a:spcPts val="4759"/>
              </a:lnSpc>
              <a:buFont typeface="Arial"/>
              <a:buChar char="•"/>
            </a:pPr>
            <a:r>
              <a:rPr lang="en-US" sz="3399" spc="101">
                <a:solidFill>
                  <a:srgbClr val="FFFFFF"/>
                </a:solidFill>
                <a:latin typeface="Alegreya"/>
                <a:ea typeface="Alegreya"/>
                <a:cs typeface="Alegreya"/>
                <a:sym typeface="Alegreya"/>
              </a:rPr>
              <a:t>Area of interest</a:t>
            </a:r>
          </a:p>
          <a:p>
            <a:pPr algn="l" marL="734058" indent="-367029" lvl="1">
              <a:lnSpc>
                <a:spcPts val="4759"/>
              </a:lnSpc>
              <a:buFont typeface="Arial"/>
              <a:buChar char="•"/>
            </a:pPr>
            <a:r>
              <a:rPr lang="en-US" sz="3399" spc="101">
                <a:solidFill>
                  <a:srgbClr val="FFFFFF"/>
                </a:solidFill>
                <a:latin typeface="Alegreya"/>
                <a:ea typeface="Alegreya"/>
                <a:cs typeface="Alegreya"/>
                <a:sym typeface="Alegreya"/>
              </a:rPr>
              <a:t>Proposed hui and engagement with claimant group</a:t>
            </a:r>
          </a:p>
          <a:p>
            <a:pPr algn="l" marL="734058" indent="-367029" lvl="1">
              <a:lnSpc>
                <a:spcPts val="4759"/>
              </a:lnSpc>
              <a:buFont typeface="Arial"/>
              <a:buChar char="•"/>
            </a:pPr>
            <a:r>
              <a:rPr lang="en-US" sz="3399" spc="101">
                <a:solidFill>
                  <a:srgbClr val="FFFFFF"/>
                </a:solidFill>
                <a:latin typeface="Alegreya"/>
                <a:ea typeface="Alegreya"/>
                <a:cs typeface="Alegreya"/>
                <a:sym typeface="Alegreya"/>
              </a:rPr>
              <a:t>Financial accountability including separate bank account</a:t>
            </a:r>
          </a:p>
          <a:p>
            <a:pPr algn="l" marL="734058" indent="-367029" lvl="1">
              <a:lnSpc>
                <a:spcPts val="4759"/>
              </a:lnSpc>
              <a:buFont typeface="Arial"/>
              <a:buChar char="•"/>
            </a:pPr>
            <a:r>
              <a:rPr lang="en-US" sz="3399" spc="101">
                <a:solidFill>
                  <a:srgbClr val="FFFFFF"/>
                </a:solidFill>
                <a:latin typeface="Alegreya"/>
                <a:ea typeface="Alegreya"/>
                <a:cs typeface="Alegreya"/>
                <a:sym typeface="Alegreya"/>
              </a:rPr>
              <a:t>Appointment of negotiators</a:t>
            </a:r>
          </a:p>
          <a:p>
            <a:pPr algn="l" marL="734058" indent="-367029" lvl="1">
              <a:lnSpc>
                <a:spcPts val="4759"/>
              </a:lnSpc>
              <a:buFont typeface="Arial"/>
              <a:buChar char="•"/>
            </a:pPr>
            <a:r>
              <a:rPr lang="en-US" sz="3399" spc="101">
                <a:solidFill>
                  <a:srgbClr val="FFFFFF"/>
                </a:solidFill>
                <a:latin typeface="Alegreya"/>
                <a:ea typeface="Alegreya"/>
                <a:cs typeface="Alegreya"/>
                <a:sym typeface="Alegreya"/>
              </a:rPr>
              <a:t>Dispute resolution</a:t>
            </a:r>
          </a:p>
          <a:p>
            <a:pPr algn="l">
              <a:lnSpc>
                <a:spcPts val="4759"/>
              </a:lnSpc>
            </a:pPr>
          </a:p>
        </p:txBody>
      </p:sp>
      <p:grpSp>
        <p:nvGrpSpPr>
          <p:cNvPr name="Group 7" id="7"/>
          <p:cNvGrpSpPr/>
          <p:nvPr/>
        </p:nvGrpSpPr>
        <p:grpSpPr>
          <a:xfrm rot="739489">
            <a:off x="12281138" y="1451520"/>
            <a:ext cx="4392651" cy="3991367"/>
            <a:chOff x="0" y="0"/>
            <a:chExt cx="1317832" cy="1197443"/>
          </a:xfrm>
        </p:grpSpPr>
        <p:sp>
          <p:nvSpPr>
            <p:cNvPr name="Freeform 8" id="8"/>
            <p:cNvSpPr/>
            <p:nvPr/>
          </p:nvSpPr>
          <p:spPr>
            <a:xfrm flipH="false" flipV="false" rot="0">
              <a:off x="0" y="0"/>
              <a:ext cx="1317832" cy="1197443"/>
            </a:xfrm>
            <a:custGeom>
              <a:avLst/>
              <a:gdLst/>
              <a:ahLst/>
              <a:cxnLst/>
              <a:rect r="r" b="b" t="t" l="l"/>
              <a:pathLst>
                <a:path h="1197443" w="1317832">
                  <a:moveTo>
                    <a:pt x="0" y="0"/>
                  </a:moveTo>
                  <a:lnTo>
                    <a:pt x="1317832" y="0"/>
                  </a:lnTo>
                  <a:lnTo>
                    <a:pt x="1317832" y="1197443"/>
                  </a:lnTo>
                  <a:lnTo>
                    <a:pt x="0" y="1197443"/>
                  </a:lnTo>
                  <a:close/>
                </a:path>
              </a:pathLst>
            </a:custGeom>
            <a:blipFill>
              <a:blip r:embed="rId3"/>
              <a:stretch>
                <a:fillRect l="-6772" t="0" r="-62592" b="-6752"/>
              </a:stretch>
            </a:blipFill>
            <a:ln w="142875" cap="sq">
              <a:solidFill>
                <a:srgbClr val="FFFFFF"/>
              </a:solidFill>
              <a:prstDash val="solid"/>
              <a:miter/>
            </a:ln>
          </p:spPr>
        </p:sp>
      </p:grpSp>
      <p:sp>
        <p:nvSpPr>
          <p:cNvPr name="TextBox 9" id="9"/>
          <p:cNvSpPr txBox="true"/>
          <p:nvPr/>
        </p:nvSpPr>
        <p:spPr>
          <a:xfrm rot="0">
            <a:off x="1028700" y="934806"/>
            <a:ext cx="11715512" cy="1749425"/>
          </a:xfrm>
          <a:prstGeom prst="rect">
            <a:avLst/>
          </a:prstGeom>
        </p:spPr>
        <p:txBody>
          <a:bodyPr anchor="t" rtlCol="false" tIns="0" lIns="0" bIns="0" rIns="0">
            <a:spAutoFit/>
          </a:bodyPr>
          <a:lstStyle/>
          <a:p>
            <a:pPr algn="l">
              <a:lnSpc>
                <a:spcPts val="7000"/>
              </a:lnSpc>
            </a:pPr>
            <a:r>
              <a:rPr lang="en-US" b="true" sz="5000" spc="150">
                <a:solidFill>
                  <a:srgbClr val="8F6745"/>
                </a:solidFill>
                <a:latin typeface="Alegreya SC Bold"/>
                <a:ea typeface="Alegreya SC Bold"/>
                <a:cs typeface="Alegreya SC Bold"/>
                <a:sym typeface="Alegreya SC Bold"/>
              </a:rPr>
              <a:t>NGĀTI WHAKAHEMO </a:t>
            </a:r>
          </a:p>
          <a:p>
            <a:pPr algn="l">
              <a:lnSpc>
                <a:spcPts val="7000"/>
              </a:lnSpc>
            </a:pPr>
            <a:r>
              <a:rPr lang="en-US" b="true" sz="5000" spc="150">
                <a:solidFill>
                  <a:srgbClr val="8F6745"/>
                </a:solidFill>
                <a:latin typeface="Alegreya SC Bold"/>
                <a:ea typeface="Alegreya SC Bold"/>
                <a:cs typeface="Alegreya SC Bold"/>
                <a:sym typeface="Alegreya SC Bold"/>
              </a:rPr>
              <a:t>MANDATE STRATEGY</a:t>
            </a:r>
          </a:p>
        </p:txBody>
      </p:sp>
      <p:grpSp>
        <p:nvGrpSpPr>
          <p:cNvPr name="Group 10" id="10"/>
          <p:cNvGrpSpPr/>
          <p:nvPr/>
        </p:nvGrpSpPr>
        <p:grpSpPr>
          <a:xfrm rot="0">
            <a:off x="14316764" y="5190574"/>
            <a:ext cx="3469640" cy="4231082"/>
            <a:chOff x="0" y="0"/>
            <a:chExt cx="4626187" cy="5641443"/>
          </a:xfrm>
        </p:grpSpPr>
        <p:sp>
          <p:nvSpPr>
            <p:cNvPr name="Freeform 11" id="11"/>
            <p:cNvSpPr/>
            <p:nvPr/>
          </p:nvSpPr>
          <p:spPr>
            <a:xfrm flipH="false" flipV="false" rot="0">
              <a:off x="0" y="0"/>
              <a:ext cx="4626187" cy="5641443"/>
            </a:xfrm>
            <a:custGeom>
              <a:avLst/>
              <a:gdLst/>
              <a:ahLst/>
              <a:cxnLst/>
              <a:rect r="r" b="b" t="t" l="l"/>
              <a:pathLst>
                <a:path h="5641443" w="4626187">
                  <a:moveTo>
                    <a:pt x="0" y="0"/>
                  </a:moveTo>
                  <a:lnTo>
                    <a:pt x="4626187" y="0"/>
                  </a:lnTo>
                  <a:lnTo>
                    <a:pt x="4626187" y="5641443"/>
                  </a:lnTo>
                  <a:lnTo>
                    <a:pt x="0" y="5641443"/>
                  </a:lnTo>
                  <a:lnTo>
                    <a:pt x="0" y="0"/>
                  </a:lnTo>
                  <a:close/>
                </a:path>
              </a:pathLst>
            </a:custGeom>
            <a:blipFill>
              <a:blip r:embed="rId4"/>
              <a:stretch>
                <a:fillRect l="0" t="-8261" r="0" b="-8261"/>
              </a:stretch>
            </a:blipFill>
          </p:spPr>
        </p:sp>
        <p:sp>
          <p:nvSpPr>
            <p:cNvPr name="TextBox 12" id="12"/>
            <p:cNvSpPr txBox="true"/>
            <p:nvPr/>
          </p:nvSpPr>
          <p:spPr>
            <a:xfrm rot="0">
              <a:off x="390808" y="1857540"/>
              <a:ext cx="3243192" cy="924137"/>
            </a:xfrm>
            <a:prstGeom prst="rect">
              <a:avLst/>
            </a:prstGeom>
          </p:spPr>
          <p:txBody>
            <a:bodyPr anchor="t" rtlCol="false" tIns="0" lIns="0" bIns="0" rIns="0">
              <a:spAutoFit/>
            </a:bodyPr>
            <a:lstStyle/>
            <a:p>
              <a:pPr algn="ctr">
                <a:lnSpc>
                  <a:spcPts val="1870"/>
                </a:lnSpc>
              </a:pPr>
              <a:r>
                <a:rPr lang="en-US" b="true" sz="1700" spc="170">
                  <a:solidFill>
                    <a:srgbClr val="000000"/>
                  </a:solidFill>
                  <a:latin typeface="Alegreya Bold"/>
                  <a:ea typeface="Alegreya Bold"/>
                  <a:cs typeface="Alegreya Bold"/>
                  <a:sym typeface="Alegreya Bold"/>
                </a:rPr>
                <a:t>2024 </a:t>
              </a:r>
            </a:p>
            <a:p>
              <a:pPr algn="ctr">
                <a:lnSpc>
                  <a:spcPts val="1870"/>
                </a:lnSpc>
              </a:pPr>
              <a:r>
                <a:rPr lang="en-US" b="true" sz="1700" spc="170">
                  <a:solidFill>
                    <a:srgbClr val="000000"/>
                  </a:solidFill>
                  <a:latin typeface="Alegreya Bold"/>
                  <a:ea typeface="Alegreya Bold"/>
                  <a:cs typeface="Alegreya Bold"/>
                  <a:sym typeface="Alegreya Bold"/>
                </a:rPr>
                <a:t>Ngāti Whakahemo Mandate Strategy</a:t>
              </a:r>
            </a:p>
          </p:txBody>
        </p:sp>
      </p:grpSp>
      <p:sp>
        <p:nvSpPr>
          <p:cNvPr name="TextBox 13" id="13"/>
          <p:cNvSpPr txBox="true"/>
          <p:nvPr/>
        </p:nvSpPr>
        <p:spPr>
          <a:xfrm rot="713177">
            <a:off x="12118491" y="5446927"/>
            <a:ext cx="2078923" cy="571500"/>
          </a:xfrm>
          <a:prstGeom prst="rect">
            <a:avLst/>
          </a:prstGeom>
        </p:spPr>
        <p:txBody>
          <a:bodyPr anchor="t" rtlCol="false" tIns="0" lIns="0" bIns="0" rIns="0">
            <a:spAutoFit/>
          </a:bodyPr>
          <a:lstStyle/>
          <a:p>
            <a:pPr algn="r">
              <a:lnSpc>
                <a:spcPts val="1559"/>
              </a:lnSpc>
            </a:pPr>
            <a:r>
              <a:rPr lang="en-US" sz="1299" i="true" spc="129">
                <a:solidFill>
                  <a:srgbClr val="FFFFFF"/>
                </a:solidFill>
                <a:latin typeface="Alegreya Italics"/>
                <a:ea typeface="Alegreya Italics"/>
                <a:cs typeface="Alegreya Italics"/>
                <a:sym typeface="Alegreya Italics"/>
              </a:rPr>
              <a:t>You would have received a copy of our strategy via email.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2654300"/>
            <a:ext cx="16230600" cy="4921250"/>
          </a:xfrm>
          <a:prstGeom prst="rect">
            <a:avLst/>
          </a:prstGeom>
        </p:spPr>
        <p:txBody>
          <a:bodyPr anchor="t" rtlCol="false" tIns="0" lIns="0" bIns="0" rIns="0">
            <a:spAutoFit/>
          </a:bodyPr>
          <a:lstStyle/>
          <a:p>
            <a:pPr algn="l" marL="755647" indent="-377824" lvl="1">
              <a:lnSpc>
                <a:spcPts val="4899"/>
              </a:lnSpc>
              <a:buFont typeface="Arial"/>
              <a:buChar char="•"/>
            </a:pPr>
            <a:r>
              <a:rPr lang="en-US" sz="3499" spc="104">
                <a:solidFill>
                  <a:srgbClr val="FFFFFF"/>
                </a:solidFill>
                <a:latin typeface="Alegreya"/>
                <a:ea typeface="Alegreya"/>
                <a:cs typeface="Alegreya"/>
                <a:sym typeface="Alegreya"/>
              </a:rPr>
              <a:t>Mandate of Ngāti Whakahemo Claims Committee reaffirmed at hui in January 2023</a:t>
            </a:r>
          </a:p>
          <a:p>
            <a:pPr algn="l" marL="755647" indent="-377824" lvl="1">
              <a:lnSpc>
                <a:spcPts val="4899"/>
              </a:lnSpc>
              <a:buFont typeface="Arial"/>
              <a:buChar char="•"/>
            </a:pPr>
            <a:r>
              <a:rPr lang="en-US" sz="3499" spc="104">
                <a:solidFill>
                  <a:srgbClr val="FFFFFF"/>
                </a:solidFill>
                <a:latin typeface="Alegreya"/>
                <a:ea typeface="Alegreya"/>
                <a:cs typeface="Alegreya"/>
                <a:sym typeface="Alegreya"/>
              </a:rPr>
              <a:t>Proposal to reconstitute claims committee as claims trust to comply with Crown requirements</a:t>
            </a:r>
          </a:p>
          <a:p>
            <a:pPr algn="l" marL="755647" indent="-377824" lvl="1">
              <a:lnSpc>
                <a:spcPts val="4899"/>
              </a:lnSpc>
              <a:buFont typeface="Arial"/>
              <a:buChar char="•"/>
            </a:pPr>
            <a:r>
              <a:rPr lang="en-US" sz="3499" spc="104">
                <a:solidFill>
                  <a:srgbClr val="FFFFFF"/>
                </a:solidFill>
                <a:latin typeface="Alegreya"/>
                <a:ea typeface="Alegreya"/>
                <a:cs typeface="Alegreya"/>
                <a:sym typeface="Alegreya"/>
              </a:rPr>
              <a:t>The claims trust will be the mandated entity to negotiate for and on behalf of the iwi of Ngāti Whakahemo</a:t>
            </a:r>
          </a:p>
          <a:p>
            <a:pPr algn="l" marL="755647" indent="-377824" lvl="1">
              <a:lnSpc>
                <a:spcPts val="4899"/>
              </a:lnSpc>
              <a:buFont typeface="Arial"/>
              <a:buChar char="•"/>
            </a:pPr>
            <a:r>
              <a:rPr lang="en-US" sz="3499" spc="104">
                <a:solidFill>
                  <a:srgbClr val="FFFFFF"/>
                </a:solidFill>
                <a:latin typeface="Alegreya"/>
                <a:ea typeface="Alegreya"/>
                <a:cs typeface="Alegreya"/>
                <a:sym typeface="Alegreya"/>
              </a:rPr>
              <a:t>The claims trust to be constituted under trust deed</a:t>
            </a:r>
          </a:p>
          <a:p>
            <a:pPr algn="l" marL="755647" indent="-377824" lvl="1">
              <a:lnSpc>
                <a:spcPts val="4899"/>
              </a:lnSpc>
              <a:buFont typeface="Arial"/>
              <a:buChar char="•"/>
            </a:pPr>
            <a:r>
              <a:rPr lang="en-US" sz="3499" spc="104">
                <a:solidFill>
                  <a:srgbClr val="FFFFFF"/>
                </a:solidFill>
                <a:latin typeface="Alegreya"/>
                <a:ea typeface="Alegreya"/>
                <a:cs typeface="Alegreya"/>
                <a:sym typeface="Alegreya"/>
              </a:rPr>
              <a:t>The claims trust will continue in operation until establishment of PSGE</a:t>
            </a:r>
          </a:p>
        </p:txBody>
      </p:sp>
      <p:sp>
        <p:nvSpPr>
          <p:cNvPr name="TextBox 7" id="7"/>
          <p:cNvSpPr txBox="true"/>
          <p:nvPr/>
        </p:nvSpPr>
        <p:spPr>
          <a:xfrm rot="0">
            <a:off x="1028700" y="934806"/>
            <a:ext cx="16230600" cy="863600"/>
          </a:xfrm>
          <a:prstGeom prst="rect">
            <a:avLst/>
          </a:prstGeom>
        </p:spPr>
        <p:txBody>
          <a:bodyPr anchor="t" rtlCol="false" tIns="0" lIns="0" bIns="0" rIns="0">
            <a:spAutoFit/>
          </a:bodyPr>
          <a:lstStyle/>
          <a:p>
            <a:pPr algn="ctr">
              <a:lnSpc>
                <a:spcPts val="7000"/>
              </a:lnSpc>
            </a:pPr>
            <a:r>
              <a:rPr lang="en-US" b="true" sz="5000" spc="150">
                <a:solidFill>
                  <a:srgbClr val="8F6745"/>
                </a:solidFill>
                <a:latin typeface="Alegreya SC Bold"/>
                <a:ea typeface="Alegreya SC Bold"/>
                <a:cs typeface="Alegreya SC Bold"/>
                <a:sym typeface="Alegreya SC Bold"/>
              </a:rPr>
              <a:t>NGĀTI WHAKAHEMO CLAIMS TRUST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2492297"/>
            <a:ext cx="16093914" cy="5753100"/>
          </a:xfrm>
          <a:prstGeom prst="rect">
            <a:avLst/>
          </a:prstGeom>
        </p:spPr>
        <p:txBody>
          <a:bodyPr anchor="t" rtlCol="false" tIns="0" lIns="0" bIns="0" rIns="0">
            <a:spAutoFit/>
          </a:bodyPr>
          <a:lstStyle/>
          <a:p>
            <a:pPr algn="l">
              <a:lnSpc>
                <a:spcPts val="4199"/>
              </a:lnSpc>
            </a:pPr>
            <a:r>
              <a:rPr lang="en-US" sz="3499" spc="104">
                <a:solidFill>
                  <a:srgbClr val="FFFFFF"/>
                </a:solidFill>
                <a:latin typeface="Alegreya"/>
                <a:ea typeface="Alegreya"/>
                <a:cs typeface="Alegreya"/>
                <a:sym typeface="Alegreya"/>
              </a:rPr>
              <a:t>Trust deed of trust based on PSGE template but adapted for Ngāti Whakahemo</a:t>
            </a:r>
          </a:p>
          <a:p>
            <a:pPr algn="l">
              <a:lnSpc>
                <a:spcPts val="4199"/>
              </a:lnSpc>
            </a:pPr>
          </a:p>
          <a:p>
            <a:pPr algn="l">
              <a:lnSpc>
                <a:spcPts val="4199"/>
              </a:lnSpc>
            </a:pPr>
            <a:r>
              <a:rPr lang="en-US" sz="3499" spc="104">
                <a:solidFill>
                  <a:srgbClr val="FFFFFF"/>
                </a:solidFill>
                <a:latin typeface="Alegreya"/>
                <a:ea typeface="Alegreya"/>
                <a:cs typeface="Alegreya"/>
                <a:sym typeface="Alegreya"/>
              </a:rPr>
              <a:t>Trust deed provides for:</a:t>
            </a:r>
          </a:p>
          <a:p>
            <a:pPr algn="l" marL="755647" indent="-377824" lvl="1">
              <a:lnSpc>
                <a:spcPts val="4199"/>
              </a:lnSpc>
              <a:buFont typeface="Arial"/>
              <a:buChar char="•"/>
            </a:pPr>
            <a:r>
              <a:rPr lang="en-US" sz="3499" spc="104">
                <a:solidFill>
                  <a:srgbClr val="FFFFFF"/>
                </a:solidFill>
                <a:latin typeface="Alegreya"/>
                <a:ea typeface="Alegreya"/>
                <a:cs typeface="Alegreya"/>
                <a:sym typeface="Alegreya"/>
              </a:rPr>
              <a:t>The tikanga of Ngāti Whakahemo to be the fundamental governing principle</a:t>
            </a:r>
          </a:p>
          <a:p>
            <a:pPr algn="l" marL="755647" indent="-377824" lvl="1">
              <a:lnSpc>
                <a:spcPts val="4199"/>
              </a:lnSpc>
              <a:buFont typeface="Arial"/>
              <a:buChar char="•"/>
            </a:pPr>
            <a:r>
              <a:rPr lang="en-US" sz="3499" spc="104">
                <a:solidFill>
                  <a:srgbClr val="FFFFFF"/>
                </a:solidFill>
                <a:latin typeface="Alegreya"/>
                <a:ea typeface="Alegreya"/>
                <a:cs typeface="Alegreya"/>
                <a:sym typeface="Alegreya"/>
              </a:rPr>
              <a:t>The existing members of claim committee to become the initial trustees</a:t>
            </a:r>
          </a:p>
          <a:p>
            <a:pPr algn="l" marL="755647" indent="-377824" lvl="1">
              <a:lnSpc>
                <a:spcPts val="4199"/>
              </a:lnSpc>
              <a:buFont typeface="Arial"/>
              <a:buChar char="•"/>
            </a:pPr>
            <a:r>
              <a:rPr lang="en-US" sz="3499" spc="104">
                <a:solidFill>
                  <a:srgbClr val="FFFFFF"/>
                </a:solidFill>
                <a:latin typeface="Alegreya"/>
                <a:ea typeface="Alegreya"/>
                <a:cs typeface="Alegreya"/>
                <a:sym typeface="Alegreya"/>
              </a:rPr>
              <a:t>The trustees to be subject to standard duties and obligations under Trusts Act 2019</a:t>
            </a:r>
          </a:p>
          <a:p>
            <a:pPr algn="l" marL="755647" indent="-377824" lvl="1">
              <a:lnSpc>
                <a:spcPts val="4199"/>
              </a:lnSpc>
              <a:buFont typeface="Arial"/>
              <a:buChar char="•"/>
            </a:pPr>
            <a:r>
              <a:rPr lang="en-US" sz="3499" spc="104">
                <a:solidFill>
                  <a:srgbClr val="FFFFFF"/>
                </a:solidFill>
                <a:latin typeface="Alegreya"/>
                <a:ea typeface="Alegreya"/>
                <a:cs typeface="Alegreya"/>
                <a:sym typeface="Alegreya"/>
              </a:rPr>
              <a:t>The trustees to appoint team of negotiators</a:t>
            </a:r>
          </a:p>
          <a:p>
            <a:pPr algn="l" marL="755647" indent="-377824" lvl="1">
              <a:lnSpc>
                <a:spcPts val="4199"/>
              </a:lnSpc>
              <a:buFont typeface="Arial"/>
              <a:buChar char="•"/>
            </a:pPr>
            <a:r>
              <a:rPr lang="en-US" sz="3499" spc="104">
                <a:solidFill>
                  <a:srgbClr val="FFFFFF"/>
                </a:solidFill>
                <a:latin typeface="Alegreya"/>
                <a:ea typeface="Alegreya"/>
                <a:cs typeface="Alegreya"/>
                <a:sym typeface="Alegreya"/>
              </a:rPr>
              <a:t>The establishment of Taumata Kaumātua to provide advice and guidance</a:t>
            </a:r>
          </a:p>
          <a:p>
            <a:pPr algn="l" marL="755647" indent="-377824" lvl="1">
              <a:lnSpc>
                <a:spcPts val="4199"/>
              </a:lnSpc>
              <a:buFont typeface="Arial"/>
              <a:buChar char="•"/>
            </a:pPr>
            <a:r>
              <a:rPr lang="en-US" sz="3499" spc="104">
                <a:solidFill>
                  <a:srgbClr val="FFFFFF"/>
                </a:solidFill>
                <a:latin typeface="Alegreya"/>
                <a:ea typeface="Alegreya"/>
                <a:cs typeface="Alegreya"/>
                <a:sym typeface="Alegreya"/>
              </a:rPr>
              <a:t>Register of adult members</a:t>
            </a:r>
          </a:p>
          <a:p>
            <a:pPr algn="l">
              <a:lnSpc>
                <a:spcPts val="4199"/>
              </a:lnSpc>
            </a:pPr>
          </a:p>
        </p:txBody>
      </p:sp>
      <p:sp>
        <p:nvSpPr>
          <p:cNvPr name="TextBox 7" id="7"/>
          <p:cNvSpPr txBox="true"/>
          <p:nvPr/>
        </p:nvSpPr>
        <p:spPr>
          <a:xfrm rot="0">
            <a:off x="1028700" y="934806"/>
            <a:ext cx="16230600" cy="863600"/>
          </a:xfrm>
          <a:prstGeom prst="rect">
            <a:avLst/>
          </a:prstGeom>
        </p:spPr>
        <p:txBody>
          <a:bodyPr anchor="t" rtlCol="false" tIns="0" lIns="0" bIns="0" rIns="0">
            <a:spAutoFit/>
          </a:bodyPr>
          <a:lstStyle/>
          <a:p>
            <a:pPr algn="ctr">
              <a:lnSpc>
                <a:spcPts val="7000"/>
              </a:lnSpc>
            </a:pPr>
            <a:r>
              <a:rPr lang="en-US" b="true" sz="5000" spc="150">
                <a:solidFill>
                  <a:srgbClr val="8F6745"/>
                </a:solidFill>
                <a:latin typeface="Alegreya SC Bold"/>
                <a:ea typeface="Alegreya SC Bold"/>
                <a:cs typeface="Alegreya SC Bold"/>
                <a:sym typeface="Alegreya SC Bold"/>
              </a:rPr>
              <a:t>NGĀTI WHAKAHEMO CLAIMS TRUST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Freeform 6" id="6"/>
          <p:cNvSpPr/>
          <p:nvPr/>
        </p:nvSpPr>
        <p:spPr>
          <a:xfrm flipH="false" flipV="false" rot="0">
            <a:off x="6391377" y="4326421"/>
            <a:ext cx="595801" cy="912522"/>
          </a:xfrm>
          <a:custGeom>
            <a:avLst/>
            <a:gdLst/>
            <a:ahLst/>
            <a:cxnLst/>
            <a:rect r="r" b="b" t="t" l="l"/>
            <a:pathLst>
              <a:path h="912522" w="595801">
                <a:moveTo>
                  <a:pt x="0" y="0"/>
                </a:moveTo>
                <a:lnTo>
                  <a:pt x="595801" y="0"/>
                </a:lnTo>
                <a:lnTo>
                  <a:pt x="595801" y="912522"/>
                </a:lnTo>
                <a:lnTo>
                  <a:pt x="0" y="9125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028700" y="934806"/>
            <a:ext cx="16230600" cy="863600"/>
          </a:xfrm>
          <a:prstGeom prst="rect">
            <a:avLst/>
          </a:prstGeom>
        </p:spPr>
        <p:txBody>
          <a:bodyPr anchor="t" rtlCol="false" tIns="0" lIns="0" bIns="0" rIns="0">
            <a:spAutoFit/>
          </a:bodyPr>
          <a:lstStyle/>
          <a:p>
            <a:pPr algn="ctr">
              <a:lnSpc>
                <a:spcPts val="7000"/>
              </a:lnSpc>
            </a:pPr>
            <a:r>
              <a:rPr lang="en-US" b="true" sz="5000" spc="150">
                <a:solidFill>
                  <a:srgbClr val="8F6745"/>
                </a:solidFill>
                <a:latin typeface="Alegreya SC Bold"/>
                <a:ea typeface="Alegreya SC Bold"/>
                <a:cs typeface="Alegreya SC Bold"/>
                <a:sym typeface="Alegreya SC Bold"/>
              </a:rPr>
              <a:t>PUBLIC NOTIFICATIONS</a:t>
            </a:r>
          </a:p>
        </p:txBody>
      </p:sp>
      <p:sp>
        <p:nvSpPr>
          <p:cNvPr name="TextBox 8" id="8"/>
          <p:cNvSpPr txBox="true"/>
          <p:nvPr/>
        </p:nvSpPr>
        <p:spPr>
          <a:xfrm rot="0">
            <a:off x="5607880" y="2305050"/>
            <a:ext cx="11764287" cy="457200"/>
          </a:xfrm>
          <a:prstGeom prst="rect">
            <a:avLst/>
          </a:prstGeom>
        </p:spPr>
        <p:txBody>
          <a:bodyPr anchor="t" rtlCol="false" tIns="0" lIns="0" bIns="0" rIns="0">
            <a:spAutoFit/>
          </a:bodyPr>
          <a:lstStyle/>
          <a:p>
            <a:pPr algn="l">
              <a:lnSpc>
                <a:spcPts val="3600"/>
              </a:lnSpc>
            </a:pPr>
            <a:r>
              <a:rPr lang="en-US" sz="3000" i="true" spc="89">
                <a:solidFill>
                  <a:srgbClr val="FFFFFF"/>
                </a:solidFill>
                <a:latin typeface="Alegreya Italics"/>
                <a:ea typeface="Alegreya Italics"/>
                <a:cs typeface="Alegreya Italics"/>
                <a:sym typeface="Alegreya Italics"/>
              </a:rPr>
              <a:t>Te Arawhiti approved Mandate Strategy</a:t>
            </a:r>
          </a:p>
        </p:txBody>
      </p:sp>
      <p:sp>
        <p:nvSpPr>
          <p:cNvPr name="TextBox 9" id="9"/>
          <p:cNvSpPr txBox="true"/>
          <p:nvPr/>
        </p:nvSpPr>
        <p:spPr>
          <a:xfrm rot="0">
            <a:off x="1028700" y="2266950"/>
            <a:ext cx="4186066" cy="533400"/>
          </a:xfrm>
          <a:prstGeom prst="rect">
            <a:avLst/>
          </a:prstGeom>
        </p:spPr>
        <p:txBody>
          <a:bodyPr anchor="t" rtlCol="false" tIns="0" lIns="0" bIns="0" rIns="0">
            <a:spAutoFit/>
          </a:bodyPr>
          <a:lstStyle/>
          <a:p>
            <a:pPr algn="l">
              <a:lnSpc>
                <a:spcPts val="4200"/>
              </a:lnSpc>
            </a:pPr>
            <a:r>
              <a:rPr lang="en-US" b="true" sz="3500" spc="105">
                <a:solidFill>
                  <a:srgbClr val="FFFFFF"/>
                </a:solidFill>
                <a:latin typeface="Alegreya SC Bold"/>
                <a:ea typeface="Alegreya SC Bold"/>
                <a:cs typeface="Alegreya SC Bold"/>
                <a:sym typeface="Alegreya SC Bold"/>
              </a:rPr>
              <a:t>October, 2024</a:t>
            </a:r>
          </a:p>
        </p:txBody>
      </p:sp>
      <p:sp>
        <p:nvSpPr>
          <p:cNvPr name="TextBox 10" id="10"/>
          <p:cNvSpPr txBox="true"/>
          <p:nvPr/>
        </p:nvSpPr>
        <p:spPr>
          <a:xfrm rot="0">
            <a:off x="5607880" y="3040353"/>
            <a:ext cx="10925846" cy="914400"/>
          </a:xfrm>
          <a:prstGeom prst="rect">
            <a:avLst/>
          </a:prstGeom>
        </p:spPr>
        <p:txBody>
          <a:bodyPr anchor="t" rtlCol="false" tIns="0" lIns="0" bIns="0" rIns="0">
            <a:spAutoFit/>
          </a:bodyPr>
          <a:lstStyle/>
          <a:p>
            <a:pPr algn="l">
              <a:lnSpc>
                <a:spcPts val="3600"/>
              </a:lnSpc>
            </a:pPr>
            <a:r>
              <a:rPr lang="en-US" sz="3000" i="true" spc="89">
                <a:solidFill>
                  <a:srgbClr val="FFFFFF"/>
                </a:solidFill>
                <a:latin typeface="Alegreya Italics"/>
                <a:ea typeface="Alegreya Italics"/>
                <a:cs typeface="Alegreya Italics"/>
                <a:sym typeface="Alegreya Italics"/>
              </a:rPr>
              <a:t>Mandate Strategy publicly notified for submission.  </a:t>
            </a:r>
            <a:r>
              <a:rPr lang="en-US" sz="3000" i="true" spc="89">
                <a:solidFill>
                  <a:srgbClr val="FFFFFF"/>
                </a:solidFill>
                <a:latin typeface="Alegreya Italics"/>
                <a:ea typeface="Alegreya Italics"/>
                <a:cs typeface="Alegreya Italics"/>
                <a:sym typeface="Alegreya Italics"/>
              </a:rPr>
              <a:t>Submission period 1 November to 1 December 2024</a:t>
            </a:r>
          </a:p>
        </p:txBody>
      </p:sp>
      <p:sp>
        <p:nvSpPr>
          <p:cNvPr name="TextBox 11" id="11"/>
          <p:cNvSpPr txBox="true"/>
          <p:nvPr/>
        </p:nvSpPr>
        <p:spPr>
          <a:xfrm rot="0">
            <a:off x="1028700" y="2964153"/>
            <a:ext cx="4186066" cy="533400"/>
          </a:xfrm>
          <a:prstGeom prst="rect">
            <a:avLst/>
          </a:prstGeom>
        </p:spPr>
        <p:txBody>
          <a:bodyPr anchor="t" rtlCol="false" tIns="0" lIns="0" bIns="0" rIns="0">
            <a:spAutoFit/>
          </a:bodyPr>
          <a:lstStyle/>
          <a:p>
            <a:pPr algn="l">
              <a:lnSpc>
                <a:spcPts val="4200"/>
              </a:lnSpc>
            </a:pPr>
            <a:r>
              <a:rPr lang="en-US" b="true" sz="3500" spc="105">
                <a:solidFill>
                  <a:srgbClr val="FFFFFF"/>
                </a:solidFill>
                <a:latin typeface="Alegreya SC Bold"/>
                <a:ea typeface="Alegreya SC Bold"/>
                <a:cs typeface="Alegreya SC Bold"/>
                <a:sym typeface="Alegreya SC Bold"/>
              </a:rPr>
              <a:t>November, 2024</a:t>
            </a:r>
          </a:p>
        </p:txBody>
      </p:sp>
      <p:sp>
        <p:nvSpPr>
          <p:cNvPr name="TextBox 12" id="12"/>
          <p:cNvSpPr txBox="true"/>
          <p:nvPr/>
        </p:nvSpPr>
        <p:spPr>
          <a:xfrm rot="0">
            <a:off x="7175831" y="4468357"/>
            <a:ext cx="2638174" cy="619125"/>
          </a:xfrm>
          <a:prstGeom prst="rect">
            <a:avLst/>
          </a:prstGeom>
        </p:spPr>
        <p:txBody>
          <a:bodyPr anchor="t" rtlCol="false" tIns="0" lIns="0" bIns="0" rIns="0">
            <a:spAutoFit/>
          </a:bodyPr>
          <a:lstStyle/>
          <a:p>
            <a:pPr algn="l">
              <a:lnSpc>
                <a:spcPts val="2400"/>
              </a:lnSpc>
            </a:pPr>
            <a:r>
              <a:rPr lang="en-US" b="true" sz="2000" i="true" spc="60">
                <a:solidFill>
                  <a:srgbClr val="8F6745"/>
                </a:solidFill>
                <a:latin typeface="Alegreya Bold Italics"/>
                <a:ea typeface="Alegreya Bold Italics"/>
                <a:cs typeface="Alegreya Bold Italics"/>
                <a:sym typeface="Alegreya Bold Italics"/>
              </a:rPr>
              <a:t>Submissions received by Te Arawhiti</a:t>
            </a:r>
          </a:p>
        </p:txBody>
      </p:sp>
      <p:sp>
        <p:nvSpPr>
          <p:cNvPr name="TextBox 13" id="13"/>
          <p:cNvSpPr txBox="true"/>
          <p:nvPr/>
        </p:nvSpPr>
        <p:spPr>
          <a:xfrm rot="0">
            <a:off x="5607880" y="5869595"/>
            <a:ext cx="11651420" cy="914400"/>
          </a:xfrm>
          <a:prstGeom prst="rect">
            <a:avLst/>
          </a:prstGeom>
        </p:spPr>
        <p:txBody>
          <a:bodyPr anchor="t" rtlCol="false" tIns="0" lIns="0" bIns="0" rIns="0">
            <a:spAutoFit/>
          </a:bodyPr>
          <a:lstStyle/>
          <a:p>
            <a:pPr algn="l">
              <a:lnSpc>
                <a:spcPts val="3600"/>
              </a:lnSpc>
            </a:pPr>
            <a:r>
              <a:rPr lang="en-US" sz="3000" i="true" spc="89">
                <a:solidFill>
                  <a:srgbClr val="FFFFFF"/>
                </a:solidFill>
                <a:latin typeface="Alegreya Italics"/>
                <a:ea typeface="Alegreya Italics"/>
                <a:cs typeface="Alegreya Italics"/>
                <a:sym typeface="Alegreya Italics"/>
              </a:rPr>
              <a:t>Extended notification and submission period from 16 December 2024 to 19 January 2025</a:t>
            </a:r>
          </a:p>
        </p:txBody>
      </p:sp>
      <p:sp>
        <p:nvSpPr>
          <p:cNvPr name="TextBox 14" id="14"/>
          <p:cNvSpPr txBox="true"/>
          <p:nvPr/>
        </p:nvSpPr>
        <p:spPr>
          <a:xfrm rot="0">
            <a:off x="1028700" y="5793395"/>
            <a:ext cx="4186066" cy="533400"/>
          </a:xfrm>
          <a:prstGeom prst="rect">
            <a:avLst/>
          </a:prstGeom>
        </p:spPr>
        <p:txBody>
          <a:bodyPr anchor="t" rtlCol="false" tIns="0" lIns="0" bIns="0" rIns="0">
            <a:spAutoFit/>
          </a:bodyPr>
          <a:lstStyle/>
          <a:p>
            <a:pPr algn="l">
              <a:lnSpc>
                <a:spcPts val="4200"/>
              </a:lnSpc>
            </a:pPr>
            <a:r>
              <a:rPr lang="en-US" b="true" sz="3500" spc="105">
                <a:solidFill>
                  <a:srgbClr val="FFFFFF"/>
                </a:solidFill>
                <a:latin typeface="Alegreya SC Bold"/>
                <a:ea typeface="Alegreya SC Bold"/>
                <a:cs typeface="Alegreya SC Bold"/>
                <a:sym typeface="Alegreya SC Bold"/>
              </a:rPr>
              <a:t>December, 2024</a:t>
            </a:r>
          </a:p>
        </p:txBody>
      </p:sp>
      <p:sp>
        <p:nvSpPr>
          <p:cNvPr name="Freeform 15" id="15"/>
          <p:cNvSpPr/>
          <p:nvPr/>
        </p:nvSpPr>
        <p:spPr>
          <a:xfrm flipH="false" flipV="false" rot="0">
            <a:off x="6391377" y="7544677"/>
            <a:ext cx="591999" cy="912522"/>
          </a:xfrm>
          <a:custGeom>
            <a:avLst/>
            <a:gdLst/>
            <a:ahLst/>
            <a:cxnLst/>
            <a:rect r="r" b="b" t="t" l="l"/>
            <a:pathLst>
              <a:path h="912522" w="591999">
                <a:moveTo>
                  <a:pt x="0" y="0"/>
                </a:moveTo>
                <a:lnTo>
                  <a:pt x="591999" y="0"/>
                </a:lnTo>
                <a:lnTo>
                  <a:pt x="591999" y="912522"/>
                </a:lnTo>
                <a:lnTo>
                  <a:pt x="0" y="9125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6" id="16"/>
          <p:cNvSpPr txBox="true"/>
          <p:nvPr/>
        </p:nvSpPr>
        <p:spPr>
          <a:xfrm rot="0">
            <a:off x="7840587" y="7686613"/>
            <a:ext cx="8279793" cy="619125"/>
          </a:xfrm>
          <a:prstGeom prst="rect">
            <a:avLst/>
          </a:prstGeom>
        </p:spPr>
        <p:txBody>
          <a:bodyPr anchor="t" rtlCol="false" tIns="0" lIns="0" bIns="0" rIns="0">
            <a:spAutoFit/>
          </a:bodyPr>
          <a:lstStyle/>
          <a:p>
            <a:pPr algn="l">
              <a:lnSpc>
                <a:spcPts val="2400"/>
              </a:lnSpc>
            </a:pPr>
            <a:r>
              <a:rPr lang="en-US" b="true" sz="2000" i="true" spc="60">
                <a:solidFill>
                  <a:srgbClr val="8F6745"/>
                </a:solidFill>
                <a:latin typeface="Alegreya Bold Italics"/>
                <a:ea typeface="Alegreya Bold Italics"/>
                <a:cs typeface="Alegreya Bold Italics"/>
                <a:sym typeface="Alegreya Bold Italics"/>
              </a:rPr>
              <a:t>Submissions received by Te Arawhiti - </a:t>
            </a:r>
          </a:p>
          <a:p>
            <a:pPr algn="l">
              <a:lnSpc>
                <a:spcPts val="2400"/>
              </a:lnSpc>
            </a:pPr>
            <a:r>
              <a:rPr lang="en-US" b="true" sz="2000" i="true" spc="60">
                <a:solidFill>
                  <a:srgbClr val="8F6745"/>
                </a:solidFill>
                <a:latin typeface="Alegreya Bold Italics"/>
                <a:ea typeface="Alegreya Bold Italics"/>
                <a:cs typeface="Alegreya Bold Italics"/>
                <a:sym typeface="Alegreya Bold Italics"/>
              </a:rPr>
              <a:t>21 of which were of support</a:t>
            </a:r>
          </a:p>
        </p:txBody>
      </p:sp>
      <p:sp>
        <p:nvSpPr>
          <p:cNvPr name="Freeform 17" id="17"/>
          <p:cNvSpPr/>
          <p:nvPr/>
        </p:nvSpPr>
        <p:spPr>
          <a:xfrm flipH="false" flipV="false" rot="0">
            <a:off x="6983376" y="7544677"/>
            <a:ext cx="591999" cy="912522"/>
          </a:xfrm>
          <a:custGeom>
            <a:avLst/>
            <a:gdLst/>
            <a:ahLst/>
            <a:cxnLst/>
            <a:rect r="r" b="b" t="t" l="l"/>
            <a:pathLst>
              <a:path h="912522" w="591999">
                <a:moveTo>
                  <a:pt x="0" y="0"/>
                </a:moveTo>
                <a:lnTo>
                  <a:pt x="591999" y="0"/>
                </a:lnTo>
                <a:lnTo>
                  <a:pt x="591999" y="912522"/>
                </a:lnTo>
                <a:lnTo>
                  <a:pt x="0" y="9125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758364" y="-781033"/>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2296430" y="6294206"/>
            <a:ext cx="13695141" cy="3381375"/>
          </a:xfrm>
          <a:prstGeom prst="rect">
            <a:avLst/>
          </a:prstGeom>
        </p:spPr>
        <p:txBody>
          <a:bodyPr anchor="t" rtlCol="false" tIns="0" lIns="0" bIns="0" rIns="0">
            <a:spAutoFit/>
          </a:bodyPr>
          <a:lstStyle/>
          <a:p>
            <a:pPr algn="ctr">
              <a:lnSpc>
                <a:spcPts val="5399"/>
              </a:lnSpc>
            </a:pPr>
            <a:r>
              <a:rPr lang="en-US" sz="4499" spc="134">
                <a:solidFill>
                  <a:srgbClr val="FFFFFF"/>
                </a:solidFill>
                <a:latin typeface="Alegreya"/>
                <a:ea typeface="Alegreya"/>
                <a:cs typeface="Alegreya"/>
                <a:sym typeface="Alegreya"/>
              </a:rPr>
              <a:t>Mai Pokare i te rāwhiti ki Ngāwhara i te uru mai Pongakawa i te tuawhenua ki Motunau kei waho i te moana</a:t>
            </a:r>
          </a:p>
          <a:p>
            <a:pPr algn="ctr">
              <a:lnSpc>
                <a:spcPts val="5399"/>
              </a:lnSpc>
            </a:pPr>
          </a:p>
          <a:p>
            <a:pPr algn="ctr">
              <a:lnSpc>
                <a:spcPts val="5399"/>
              </a:lnSpc>
            </a:pPr>
            <a:r>
              <a:rPr lang="en-US" sz="4499" spc="134">
                <a:solidFill>
                  <a:srgbClr val="8F6745"/>
                </a:solidFill>
                <a:latin typeface="Alegreya"/>
                <a:ea typeface="Alegreya"/>
                <a:cs typeface="Alegreya"/>
                <a:sym typeface="Alegreya"/>
              </a:rPr>
              <a:t>TIHEI MAURIORA!</a:t>
            </a:r>
          </a:p>
        </p:txBody>
      </p:sp>
      <p:sp>
        <p:nvSpPr>
          <p:cNvPr name="Freeform 7" id="7"/>
          <p:cNvSpPr/>
          <p:nvPr/>
        </p:nvSpPr>
        <p:spPr>
          <a:xfrm flipH="false" flipV="false" rot="0">
            <a:off x="-217321" y="443498"/>
            <a:ext cx="18722642" cy="4450700"/>
          </a:xfrm>
          <a:custGeom>
            <a:avLst/>
            <a:gdLst/>
            <a:ahLst/>
            <a:cxnLst/>
            <a:rect r="r" b="b" t="t" l="l"/>
            <a:pathLst>
              <a:path h="4450700" w="18722642">
                <a:moveTo>
                  <a:pt x="0" y="0"/>
                </a:moveTo>
                <a:lnTo>
                  <a:pt x="18722642" y="0"/>
                </a:lnTo>
                <a:lnTo>
                  <a:pt x="18722642" y="4450700"/>
                </a:lnTo>
                <a:lnTo>
                  <a:pt x="0" y="4450700"/>
                </a:lnTo>
                <a:lnTo>
                  <a:pt x="0" y="0"/>
                </a:lnTo>
                <a:close/>
              </a:path>
            </a:pathLst>
          </a:custGeom>
          <a:blipFill>
            <a:blip r:embed="rId3"/>
            <a:stretch>
              <a:fillRect l="0" t="0" r="0" b="-5601"/>
            </a:stretch>
          </a:blipFill>
        </p:spPr>
      </p:sp>
      <p:sp>
        <p:nvSpPr>
          <p:cNvPr name="TextBox 8" id="8"/>
          <p:cNvSpPr txBox="true"/>
          <p:nvPr/>
        </p:nvSpPr>
        <p:spPr>
          <a:xfrm rot="0">
            <a:off x="1028700" y="5228590"/>
            <a:ext cx="16230600" cy="936625"/>
          </a:xfrm>
          <a:prstGeom prst="rect">
            <a:avLst/>
          </a:prstGeom>
        </p:spPr>
        <p:txBody>
          <a:bodyPr anchor="t" rtlCol="false" tIns="0" lIns="0" bIns="0" rIns="0">
            <a:spAutoFit/>
          </a:bodyPr>
          <a:lstStyle/>
          <a:p>
            <a:pPr algn="ctr">
              <a:lnSpc>
                <a:spcPts val="7699"/>
              </a:lnSpc>
            </a:pPr>
            <a:r>
              <a:rPr lang="en-US" b="true" sz="5499" spc="549">
                <a:solidFill>
                  <a:srgbClr val="8F6745"/>
                </a:solidFill>
                <a:latin typeface="Alegreya SC Bold"/>
                <a:ea typeface="Alegreya SC Bold"/>
                <a:cs typeface="Alegreya SC Bold"/>
                <a:sym typeface="Alegreya SC Bold"/>
              </a:rPr>
              <a:t>TE PAEPAE ROA O NGĀTI WHAKAHEMO</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Freeform 6" id="6"/>
          <p:cNvSpPr/>
          <p:nvPr/>
        </p:nvSpPr>
        <p:spPr>
          <a:xfrm flipH="false" flipV="false" rot="0">
            <a:off x="1028700" y="3020319"/>
            <a:ext cx="1590899" cy="1507377"/>
          </a:xfrm>
          <a:custGeom>
            <a:avLst/>
            <a:gdLst/>
            <a:ahLst/>
            <a:cxnLst/>
            <a:rect r="r" b="b" t="t" l="l"/>
            <a:pathLst>
              <a:path h="1507377" w="1590899">
                <a:moveTo>
                  <a:pt x="0" y="0"/>
                </a:moveTo>
                <a:lnTo>
                  <a:pt x="1590899" y="0"/>
                </a:lnTo>
                <a:lnTo>
                  <a:pt x="1590899" y="1507377"/>
                </a:lnTo>
                <a:lnTo>
                  <a:pt x="0" y="150737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028700" y="934806"/>
            <a:ext cx="16230600" cy="863600"/>
          </a:xfrm>
          <a:prstGeom prst="rect">
            <a:avLst/>
          </a:prstGeom>
        </p:spPr>
        <p:txBody>
          <a:bodyPr anchor="t" rtlCol="false" tIns="0" lIns="0" bIns="0" rIns="0">
            <a:spAutoFit/>
          </a:bodyPr>
          <a:lstStyle/>
          <a:p>
            <a:pPr algn="ctr">
              <a:lnSpc>
                <a:spcPts val="7000"/>
              </a:lnSpc>
            </a:pPr>
            <a:r>
              <a:rPr lang="en-US" b="true" sz="5000" spc="150">
                <a:solidFill>
                  <a:srgbClr val="8F6745"/>
                </a:solidFill>
                <a:latin typeface="Alegreya SC Bold"/>
                <a:ea typeface="Alegreya SC Bold"/>
                <a:cs typeface="Alegreya SC Bold"/>
                <a:sym typeface="Alegreya SC Bold"/>
              </a:rPr>
              <a:t>PROPOSED RESOLUTIONS</a:t>
            </a:r>
          </a:p>
        </p:txBody>
      </p:sp>
      <p:sp>
        <p:nvSpPr>
          <p:cNvPr name="TextBox 8" id="8"/>
          <p:cNvSpPr txBox="true"/>
          <p:nvPr/>
        </p:nvSpPr>
        <p:spPr>
          <a:xfrm rot="0">
            <a:off x="3216525" y="2934594"/>
            <a:ext cx="13745290" cy="1114425"/>
          </a:xfrm>
          <a:prstGeom prst="rect">
            <a:avLst/>
          </a:prstGeom>
        </p:spPr>
        <p:txBody>
          <a:bodyPr anchor="t" rtlCol="false" tIns="0" lIns="0" bIns="0" rIns="0">
            <a:spAutoFit/>
          </a:bodyPr>
          <a:lstStyle/>
          <a:p>
            <a:pPr algn="l">
              <a:lnSpc>
                <a:spcPts val="4500"/>
              </a:lnSpc>
            </a:pPr>
            <a:r>
              <a:rPr lang="en-US" sz="3000" spc="89">
                <a:solidFill>
                  <a:srgbClr val="FFFFFF"/>
                </a:solidFill>
                <a:latin typeface="Alegreya"/>
                <a:ea typeface="Alegreya"/>
                <a:cs typeface="Alegreya"/>
                <a:sym typeface="Alegreya"/>
              </a:rPr>
              <a:t>The iwi of Ngāti Whakahemo approves the terms of trust for Ngāti Whakahemo Claims Trust as set out in the trust deed</a:t>
            </a:r>
          </a:p>
        </p:txBody>
      </p:sp>
      <p:sp>
        <p:nvSpPr>
          <p:cNvPr name="Freeform 9" id="9"/>
          <p:cNvSpPr/>
          <p:nvPr/>
        </p:nvSpPr>
        <p:spPr>
          <a:xfrm flipH="false" flipV="false" rot="0">
            <a:off x="1028700" y="5439669"/>
            <a:ext cx="1590899" cy="1507377"/>
          </a:xfrm>
          <a:custGeom>
            <a:avLst/>
            <a:gdLst/>
            <a:ahLst/>
            <a:cxnLst/>
            <a:rect r="r" b="b" t="t" l="l"/>
            <a:pathLst>
              <a:path h="1507377" w="1590899">
                <a:moveTo>
                  <a:pt x="0" y="0"/>
                </a:moveTo>
                <a:lnTo>
                  <a:pt x="1590899" y="0"/>
                </a:lnTo>
                <a:lnTo>
                  <a:pt x="1590899" y="1507377"/>
                </a:lnTo>
                <a:lnTo>
                  <a:pt x="0" y="150737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3216525" y="5057775"/>
            <a:ext cx="13745290" cy="2257425"/>
          </a:xfrm>
          <a:prstGeom prst="rect">
            <a:avLst/>
          </a:prstGeom>
        </p:spPr>
        <p:txBody>
          <a:bodyPr anchor="t" rtlCol="false" tIns="0" lIns="0" bIns="0" rIns="0">
            <a:spAutoFit/>
          </a:bodyPr>
          <a:lstStyle/>
          <a:p>
            <a:pPr algn="l">
              <a:lnSpc>
                <a:spcPts val="4500"/>
              </a:lnSpc>
            </a:pPr>
            <a:r>
              <a:rPr lang="en-US" sz="3000" spc="89">
                <a:solidFill>
                  <a:srgbClr val="FFFFFF"/>
                </a:solidFill>
                <a:latin typeface="Alegreya"/>
                <a:ea typeface="Alegreya"/>
                <a:cs typeface="Alegreya"/>
                <a:sym typeface="Alegreya"/>
              </a:rPr>
              <a:t>The iwi of Ngāti Whakahemo gives Ngāti Whakahemo Claims Trust the mandate to represent Ngāti Whakahemo in negotiations with the Crown in respect of the full and final settlement of all Ngāti Whakahemo historical claims including WAI 1471 and WAI 2536</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Freeform 6" id="6"/>
          <p:cNvSpPr/>
          <p:nvPr/>
        </p:nvSpPr>
        <p:spPr>
          <a:xfrm flipH="false" flipV="false" rot="0">
            <a:off x="1371086" y="3160250"/>
            <a:ext cx="3916349" cy="5091679"/>
          </a:xfrm>
          <a:custGeom>
            <a:avLst/>
            <a:gdLst/>
            <a:ahLst/>
            <a:cxnLst/>
            <a:rect r="r" b="b" t="t" l="l"/>
            <a:pathLst>
              <a:path h="5091679" w="3916349">
                <a:moveTo>
                  <a:pt x="0" y="0"/>
                </a:moveTo>
                <a:lnTo>
                  <a:pt x="3916349" y="0"/>
                </a:lnTo>
                <a:lnTo>
                  <a:pt x="3916349" y="5091678"/>
                </a:lnTo>
                <a:lnTo>
                  <a:pt x="0" y="50916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028700" y="915756"/>
            <a:ext cx="16230600" cy="1184275"/>
          </a:xfrm>
          <a:prstGeom prst="rect">
            <a:avLst/>
          </a:prstGeom>
        </p:spPr>
        <p:txBody>
          <a:bodyPr anchor="t" rtlCol="false" tIns="0" lIns="0" bIns="0" rIns="0">
            <a:spAutoFit/>
          </a:bodyPr>
          <a:lstStyle/>
          <a:p>
            <a:pPr algn="ctr">
              <a:lnSpc>
                <a:spcPts val="9799"/>
              </a:lnSpc>
            </a:pPr>
            <a:r>
              <a:rPr lang="en-US" b="true" sz="6999" spc="209">
                <a:solidFill>
                  <a:srgbClr val="8F6745"/>
                </a:solidFill>
                <a:latin typeface="Alegreya SC Bold"/>
                <a:ea typeface="Alegreya SC Bold"/>
                <a:cs typeface="Alegreya SC Bold"/>
                <a:sym typeface="Alegreya SC Bold"/>
              </a:rPr>
              <a:t>MANDATE HUI</a:t>
            </a:r>
          </a:p>
        </p:txBody>
      </p:sp>
      <p:sp>
        <p:nvSpPr>
          <p:cNvPr name="TextBox 8" id="8"/>
          <p:cNvSpPr txBox="true"/>
          <p:nvPr/>
        </p:nvSpPr>
        <p:spPr>
          <a:xfrm rot="0">
            <a:off x="5287435" y="2888851"/>
            <a:ext cx="5595809" cy="1070438"/>
          </a:xfrm>
          <a:prstGeom prst="rect">
            <a:avLst/>
          </a:prstGeom>
        </p:spPr>
        <p:txBody>
          <a:bodyPr anchor="t" rtlCol="false" tIns="0" lIns="0" bIns="0" rIns="0">
            <a:spAutoFit/>
          </a:bodyPr>
          <a:lstStyle/>
          <a:p>
            <a:pPr algn="ctr">
              <a:lnSpc>
                <a:spcPts val="2790"/>
              </a:lnSpc>
            </a:pPr>
            <a:r>
              <a:rPr lang="en-US" sz="2536" spc="25">
                <a:solidFill>
                  <a:srgbClr val="FFFFFF"/>
                </a:solidFill>
                <a:latin typeface="Alegreya"/>
                <a:ea typeface="Alegreya"/>
                <a:cs typeface="Alegreya"/>
                <a:sym typeface="Alegreya"/>
              </a:rPr>
              <a:t>10am</a:t>
            </a:r>
          </a:p>
          <a:p>
            <a:pPr algn="ctr">
              <a:lnSpc>
                <a:spcPts val="2790"/>
              </a:lnSpc>
            </a:pPr>
            <a:r>
              <a:rPr lang="en-US" sz="2536" spc="25">
                <a:solidFill>
                  <a:srgbClr val="FFFFFF"/>
                </a:solidFill>
                <a:latin typeface="Alegreya"/>
                <a:ea typeface="Alegreya"/>
                <a:cs typeface="Alegreya"/>
                <a:sym typeface="Alegreya"/>
              </a:rPr>
              <a:t>Saturday, </a:t>
            </a:r>
            <a:r>
              <a:rPr lang="en-US" sz="2536" spc="25">
                <a:solidFill>
                  <a:srgbClr val="FFFFFF"/>
                </a:solidFill>
                <a:latin typeface="Alegreya"/>
                <a:ea typeface="Alegreya"/>
                <a:cs typeface="Alegreya"/>
                <a:sym typeface="Alegreya"/>
              </a:rPr>
              <a:t>29 March</a:t>
            </a:r>
          </a:p>
          <a:p>
            <a:pPr algn="ctr">
              <a:lnSpc>
                <a:spcPts val="2790"/>
              </a:lnSpc>
            </a:pPr>
            <a:r>
              <a:rPr lang="en-US" b="true" sz="2536" spc="25">
                <a:solidFill>
                  <a:srgbClr val="FFFFFF"/>
                </a:solidFill>
                <a:latin typeface="Alegreya Bold"/>
                <a:ea typeface="Alegreya Bold"/>
                <a:cs typeface="Alegreya Bold"/>
                <a:sym typeface="Alegreya Bold"/>
              </a:rPr>
              <a:t>PUKEHINA MARAE</a:t>
            </a:r>
          </a:p>
        </p:txBody>
      </p:sp>
      <p:sp>
        <p:nvSpPr>
          <p:cNvPr name="TextBox 9" id="9"/>
          <p:cNvSpPr txBox="true"/>
          <p:nvPr/>
        </p:nvSpPr>
        <p:spPr>
          <a:xfrm rot="0">
            <a:off x="10883244" y="2888851"/>
            <a:ext cx="5595809" cy="1422863"/>
          </a:xfrm>
          <a:prstGeom prst="rect">
            <a:avLst/>
          </a:prstGeom>
        </p:spPr>
        <p:txBody>
          <a:bodyPr anchor="t" rtlCol="false" tIns="0" lIns="0" bIns="0" rIns="0">
            <a:spAutoFit/>
          </a:bodyPr>
          <a:lstStyle/>
          <a:p>
            <a:pPr algn="ctr">
              <a:lnSpc>
                <a:spcPts val="2790"/>
              </a:lnSpc>
            </a:pPr>
            <a:r>
              <a:rPr lang="en-US" sz="2536" spc="25">
                <a:solidFill>
                  <a:srgbClr val="FFFFFF"/>
                </a:solidFill>
                <a:latin typeface="Alegreya"/>
                <a:ea typeface="Alegreya"/>
                <a:cs typeface="Alegreya"/>
                <a:sym typeface="Alegreya"/>
              </a:rPr>
              <a:t>6pm</a:t>
            </a:r>
          </a:p>
          <a:p>
            <a:pPr algn="ctr">
              <a:lnSpc>
                <a:spcPts val="2790"/>
              </a:lnSpc>
            </a:pPr>
            <a:r>
              <a:rPr lang="en-US" sz="2536" spc="25">
                <a:solidFill>
                  <a:srgbClr val="FFFFFF"/>
                </a:solidFill>
                <a:latin typeface="Alegreya"/>
                <a:ea typeface="Alegreya"/>
                <a:cs typeface="Alegreya"/>
                <a:sym typeface="Alegreya"/>
              </a:rPr>
              <a:t>Wednesday, 2 April</a:t>
            </a:r>
          </a:p>
          <a:p>
            <a:pPr algn="ctr">
              <a:lnSpc>
                <a:spcPts val="2790"/>
              </a:lnSpc>
            </a:pPr>
            <a:r>
              <a:rPr lang="en-US" b="true" sz="2536" spc="25">
                <a:solidFill>
                  <a:srgbClr val="FFFFFF"/>
                </a:solidFill>
                <a:latin typeface="Alegreya Bold"/>
                <a:ea typeface="Alegreya Bold"/>
                <a:cs typeface="Alegreya Bold"/>
                <a:sym typeface="Alegreya Bold"/>
              </a:rPr>
              <a:t>JETPARK AIRPORT HOTEL, AUCKLAND</a:t>
            </a:r>
          </a:p>
        </p:txBody>
      </p:sp>
      <p:sp>
        <p:nvSpPr>
          <p:cNvPr name="TextBox 10" id="10"/>
          <p:cNvSpPr txBox="true"/>
          <p:nvPr/>
        </p:nvSpPr>
        <p:spPr>
          <a:xfrm rot="0">
            <a:off x="5287435" y="4974586"/>
            <a:ext cx="5595809" cy="1422863"/>
          </a:xfrm>
          <a:prstGeom prst="rect">
            <a:avLst/>
          </a:prstGeom>
        </p:spPr>
        <p:txBody>
          <a:bodyPr anchor="t" rtlCol="false" tIns="0" lIns="0" bIns="0" rIns="0">
            <a:spAutoFit/>
          </a:bodyPr>
          <a:lstStyle/>
          <a:p>
            <a:pPr algn="ctr">
              <a:lnSpc>
                <a:spcPts val="2790"/>
              </a:lnSpc>
            </a:pPr>
            <a:r>
              <a:rPr lang="en-US" sz="2536" spc="25">
                <a:solidFill>
                  <a:srgbClr val="FFFFFF"/>
                </a:solidFill>
                <a:latin typeface="Alegreya"/>
                <a:ea typeface="Alegreya"/>
                <a:cs typeface="Alegreya"/>
                <a:sym typeface="Alegreya"/>
              </a:rPr>
              <a:t>6pm</a:t>
            </a:r>
          </a:p>
          <a:p>
            <a:pPr algn="ctr">
              <a:lnSpc>
                <a:spcPts val="2790"/>
              </a:lnSpc>
            </a:pPr>
            <a:r>
              <a:rPr lang="en-US" sz="2536" spc="25">
                <a:solidFill>
                  <a:srgbClr val="FFFFFF"/>
                </a:solidFill>
                <a:latin typeface="Alegreya"/>
                <a:ea typeface="Alegreya"/>
                <a:cs typeface="Alegreya"/>
                <a:sym typeface="Alegreya"/>
              </a:rPr>
              <a:t>Thursday, 3 April</a:t>
            </a:r>
          </a:p>
          <a:p>
            <a:pPr algn="ctr">
              <a:lnSpc>
                <a:spcPts val="2790"/>
              </a:lnSpc>
            </a:pPr>
            <a:r>
              <a:rPr lang="en-US" b="true" sz="2536" spc="25">
                <a:solidFill>
                  <a:srgbClr val="FFFFFF"/>
                </a:solidFill>
                <a:latin typeface="Alegreya Bold"/>
                <a:ea typeface="Alegreya Bold"/>
                <a:cs typeface="Alegreya Bold"/>
                <a:sym typeface="Alegreya Bold"/>
              </a:rPr>
              <a:t>RYDGES AIRPORT HOTEL, WELLINGTON</a:t>
            </a:r>
          </a:p>
        </p:txBody>
      </p:sp>
      <p:sp>
        <p:nvSpPr>
          <p:cNvPr name="TextBox 11" id="11"/>
          <p:cNvSpPr txBox="true"/>
          <p:nvPr/>
        </p:nvSpPr>
        <p:spPr>
          <a:xfrm rot="0">
            <a:off x="10883244" y="4974586"/>
            <a:ext cx="5595809" cy="1070438"/>
          </a:xfrm>
          <a:prstGeom prst="rect">
            <a:avLst/>
          </a:prstGeom>
        </p:spPr>
        <p:txBody>
          <a:bodyPr anchor="t" rtlCol="false" tIns="0" lIns="0" bIns="0" rIns="0">
            <a:spAutoFit/>
          </a:bodyPr>
          <a:lstStyle/>
          <a:p>
            <a:pPr algn="ctr">
              <a:lnSpc>
                <a:spcPts val="2790"/>
              </a:lnSpc>
            </a:pPr>
            <a:r>
              <a:rPr lang="en-US" sz="2536" spc="25">
                <a:solidFill>
                  <a:srgbClr val="FFFFFF"/>
                </a:solidFill>
                <a:latin typeface="Alegreya"/>
                <a:ea typeface="Alegreya"/>
                <a:cs typeface="Alegreya"/>
                <a:sym typeface="Alegreya"/>
              </a:rPr>
              <a:t>6pm</a:t>
            </a:r>
          </a:p>
          <a:p>
            <a:pPr algn="ctr">
              <a:lnSpc>
                <a:spcPts val="2790"/>
              </a:lnSpc>
            </a:pPr>
            <a:r>
              <a:rPr lang="en-US" sz="2536" spc="25">
                <a:solidFill>
                  <a:srgbClr val="FFFFFF"/>
                </a:solidFill>
                <a:latin typeface="Alegreya"/>
                <a:ea typeface="Alegreya"/>
                <a:cs typeface="Alegreya"/>
                <a:sym typeface="Alegreya"/>
              </a:rPr>
              <a:t>Wednesday, 9 April</a:t>
            </a:r>
          </a:p>
          <a:p>
            <a:pPr algn="ctr">
              <a:lnSpc>
                <a:spcPts val="2790"/>
              </a:lnSpc>
            </a:pPr>
            <a:r>
              <a:rPr lang="en-US" b="true" sz="2536" spc="25">
                <a:solidFill>
                  <a:srgbClr val="FFFFFF"/>
                </a:solidFill>
                <a:latin typeface="Alegreya Bold"/>
                <a:ea typeface="Alegreya Bold"/>
                <a:cs typeface="Alegreya Bold"/>
                <a:sym typeface="Alegreya Bold"/>
              </a:rPr>
              <a:t>ONLINE VIA ZOOM</a:t>
            </a:r>
          </a:p>
        </p:txBody>
      </p:sp>
      <p:sp>
        <p:nvSpPr>
          <p:cNvPr name="TextBox 12" id="12"/>
          <p:cNvSpPr txBox="true"/>
          <p:nvPr/>
        </p:nvSpPr>
        <p:spPr>
          <a:xfrm rot="0">
            <a:off x="5287435" y="7389090"/>
            <a:ext cx="5595809" cy="1070438"/>
          </a:xfrm>
          <a:prstGeom prst="rect">
            <a:avLst/>
          </a:prstGeom>
        </p:spPr>
        <p:txBody>
          <a:bodyPr anchor="t" rtlCol="false" tIns="0" lIns="0" bIns="0" rIns="0">
            <a:spAutoFit/>
          </a:bodyPr>
          <a:lstStyle/>
          <a:p>
            <a:pPr algn="ctr">
              <a:lnSpc>
                <a:spcPts val="2790"/>
              </a:lnSpc>
            </a:pPr>
            <a:r>
              <a:rPr lang="en-US" sz="2536" spc="25">
                <a:solidFill>
                  <a:srgbClr val="FFFFFF"/>
                </a:solidFill>
                <a:latin typeface="Alegreya"/>
                <a:ea typeface="Alegreya"/>
                <a:cs typeface="Alegreya"/>
                <a:sym typeface="Alegreya"/>
              </a:rPr>
              <a:t>10am</a:t>
            </a:r>
          </a:p>
          <a:p>
            <a:pPr algn="ctr">
              <a:lnSpc>
                <a:spcPts val="2790"/>
              </a:lnSpc>
            </a:pPr>
            <a:r>
              <a:rPr lang="en-US" sz="2536" spc="25">
                <a:solidFill>
                  <a:srgbClr val="FFFFFF"/>
                </a:solidFill>
                <a:latin typeface="Alegreya"/>
                <a:ea typeface="Alegreya"/>
                <a:cs typeface="Alegreya"/>
                <a:sym typeface="Alegreya"/>
              </a:rPr>
              <a:t>Saturday, 12 April</a:t>
            </a:r>
          </a:p>
          <a:p>
            <a:pPr algn="ctr">
              <a:lnSpc>
                <a:spcPts val="2790"/>
              </a:lnSpc>
            </a:pPr>
            <a:r>
              <a:rPr lang="en-US" b="true" sz="2536" spc="25">
                <a:solidFill>
                  <a:srgbClr val="FFFFFF"/>
                </a:solidFill>
                <a:latin typeface="Alegreya Bold"/>
                <a:ea typeface="Alegreya Bold"/>
                <a:cs typeface="Alegreya Bold"/>
                <a:sym typeface="Alegreya Bold"/>
              </a:rPr>
              <a:t>MAKETU COMMUNITY HALL</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Freeform 6" id="6"/>
          <p:cNvSpPr/>
          <p:nvPr/>
        </p:nvSpPr>
        <p:spPr>
          <a:xfrm flipH="false" flipV="true" rot="-2028706">
            <a:off x="6608820" y="3330669"/>
            <a:ext cx="3174261" cy="987989"/>
          </a:xfrm>
          <a:custGeom>
            <a:avLst/>
            <a:gdLst/>
            <a:ahLst/>
            <a:cxnLst/>
            <a:rect r="r" b="b" t="t" l="l"/>
            <a:pathLst>
              <a:path h="987989" w="3174261">
                <a:moveTo>
                  <a:pt x="0" y="987989"/>
                </a:moveTo>
                <a:lnTo>
                  <a:pt x="3174262" y="987989"/>
                </a:lnTo>
                <a:lnTo>
                  <a:pt x="3174262" y="0"/>
                </a:lnTo>
                <a:lnTo>
                  <a:pt x="0" y="0"/>
                </a:lnTo>
                <a:lnTo>
                  <a:pt x="0" y="987989"/>
                </a:lnTo>
                <a:close/>
              </a:path>
            </a:pathLst>
          </a:custGeom>
          <a:blipFill>
            <a:blip r:embed="rId3">
              <a:alphaModFix amt="65999"/>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1941617">
            <a:off x="6597357" y="7409654"/>
            <a:ext cx="3174261" cy="987989"/>
          </a:xfrm>
          <a:custGeom>
            <a:avLst/>
            <a:gdLst/>
            <a:ahLst/>
            <a:cxnLst/>
            <a:rect r="r" b="b" t="t" l="l"/>
            <a:pathLst>
              <a:path h="987989" w="3174261">
                <a:moveTo>
                  <a:pt x="0" y="0"/>
                </a:moveTo>
                <a:lnTo>
                  <a:pt x="3174261" y="0"/>
                </a:lnTo>
                <a:lnTo>
                  <a:pt x="3174261" y="987989"/>
                </a:lnTo>
                <a:lnTo>
                  <a:pt x="0" y="987989"/>
                </a:lnTo>
                <a:lnTo>
                  <a:pt x="0" y="0"/>
                </a:lnTo>
                <a:close/>
              </a:path>
            </a:pathLst>
          </a:custGeom>
          <a:blipFill>
            <a:blip r:embed="rId3">
              <a:alphaModFix amt="65999"/>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028700" y="3251594"/>
            <a:ext cx="3594443" cy="4898730"/>
          </a:xfrm>
          <a:custGeom>
            <a:avLst/>
            <a:gdLst/>
            <a:ahLst/>
            <a:cxnLst/>
            <a:rect r="r" b="b" t="t" l="l"/>
            <a:pathLst>
              <a:path h="4898730" w="3594443">
                <a:moveTo>
                  <a:pt x="0" y="0"/>
                </a:moveTo>
                <a:lnTo>
                  <a:pt x="3594443" y="0"/>
                </a:lnTo>
                <a:lnTo>
                  <a:pt x="3594443" y="4898730"/>
                </a:lnTo>
                <a:lnTo>
                  <a:pt x="0" y="48987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3644723" y="5501106"/>
            <a:ext cx="5023937" cy="1476375"/>
          </a:xfrm>
          <a:prstGeom prst="rect">
            <a:avLst/>
          </a:prstGeom>
        </p:spPr>
        <p:txBody>
          <a:bodyPr anchor="t" rtlCol="false" tIns="0" lIns="0" bIns="0" rIns="0">
            <a:spAutoFit/>
          </a:bodyPr>
          <a:lstStyle/>
          <a:p>
            <a:pPr algn="l">
              <a:lnSpc>
                <a:spcPts val="3900"/>
              </a:lnSpc>
            </a:pPr>
            <a:r>
              <a:rPr lang="en-US" sz="3000" spc="89">
                <a:solidFill>
                  <a:srgbClr val="FFFFFF"/>
                </a:solidFill>
                <a:latin typeface="Alegreya"/>
                <a:ea typeface="Alegreya"/>
                <a:cs typeface="Alegreya"/>
                <a:sym typeface="Alegreya"/>
              </a:rPr>
              <a:t>different ways for our Ngāti Whakahemo whānau cast their vote</a:t>
            </a:r>
          </a:p>
        </p:txBody>
      </p:sp>
      <p:sp>
        <p:nvSpPr>
          <p:cNvPr name="TextBox 10" id="10"/>
          <p:cNvSpPr txBox="true"/>
          <p:nvPr/>
        </p:nvSpPr>
        <p:spPr>
          <a:xfrm rot="0">
            <a:off x="1028700" y="923925"/>
            <a:ext cx="16230600" cy="863600"/>
          </a:xfrm>
          <a:prstGeom prst="rect">
            <a:avLst/>
          </a:prstGeom>
        </p:spPr>
        <p:txBody>
          <a:bodyPr anchor="t" rtlCol="false" tIns="0" lIns="0" bIns="0" rIns="0">
            <a:spAutoFit/>
          </a:bodyPr>
          <a:lstStyle/>
          <a:p>
            <a:pPr algn="ctr">
              <a:lnSpc>
                <a:spcPts val="7000"/>
              </a:lnSpc>
            </a:pPr>
            <a:r>
              <a:rPr lang="en-US" b="true" sz="5000" spc="150">
                <a:solidFill>
                  <a:srgbClr val="8F6745"/>
                </a:solidFill>
                <a:latin typeface="Alegreya SC Bold"/>
                <a:ea typeface="Alegreya SC Bold"/>
                <a:cs typeface="Alegreya SC Bold"/>
                <a:sym typeface="Alegreya SC Bold"/>
              </a:rPr>
              <a:t>HOW TO VOTE</a:t>
            </a:r>
          </a:p>
        </p:txBody>
      </p:sp>
      <p:grpSp>
        <p:nvGrpSpPr>
          <p:cNvPr name="Group 11" id="11"/>
          <p:cNvGrpSpPr/>
          <p:nvPr/>
        </p:nvGrpSpPr>
        <p:grpSpPr>
          <a:xfrm rot="0">
            <a:off x="10900325" y="2531034"/>
            <a:ext cx="6016652" cy="1441121"/>
            <a:chOff x="0" y="0"/>
            <a:chExt cx="8022202" cy="1921495"/>
          </a:xfrm>
        </p:grpSpPr>
        <p:sp>
          <p:nvSpPr>
            <p:cNvPr name="Freeform 12" id="12"/>
            <p:cNvSpPr/>
            <p:nvPr/>
          </p:nvSpPr>
          <p:spPr>
            <a:xfrm flipH="false" flipV="false" rot="0">
              <a:off x="0" y="0"/>
              <a:ext cx="1172112" cy="1921495"/>
            </a:xfrm>
            <a:custGeom>
              <a:avLst/>
              <a:gdLst/>
              <a:ahLst/>
              <a:cxnLst/>
              <a:rect r="r" b="b" t="t" l="l"/>
              <a:pathLst>
                <a:path h="1921495" w="1172112">
                  <a:moveTo>
                    <a:pt x="0" y="0"/>
                  </a:moveTo>
                  <a:lnTo>
                    <a:pt x="1172112" y="0"/>
                  </a:lnTo>
                  <a:lnTo>
                    <a:pt x="1172112" y="1921495"/>
                  </a:lnTo>
                  <a:lnTo>
                    <a:pt x="0" y="19214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1428677" y="193812"/>
              <a:ext cx="6593526" cy="1533525"/>
            </a:xfrm>
            <a:prstGeom prst="rect">
              <a:avLst/>
            </a:prstGeom>
          </p:spPr>
          <p:txBody>
            <a:bodyPr anchor="t" rtlCol="false" tIns="0" lIns="0" bIns="0" rIns="0">
              <a:spAutoFit/>
            </a:bodyPr>
            <a:lstStyle/>
            <a:p>
              <a:pPr algn="l">
                <a:lnSpc>
                  <a:spcPts val="2999"/>
                </a:lnSpc>
              </a:pPr>
              <a:r>
                <a:rPr lang="en-US" sz="2499" i="true" spc="74">
                  <a:solidFill>
                    <a:srgbClr val="FFFFFF"/>
                  </a:solidFill>
                  <a:latin typeface="Palatino Italics"/>
                  <a:ea typeface="Palatino Italics"/>
                  <a:cs typeface="Palatino Italics"/>
                  <a:sym typeface="Palatino Italics"/>
                </a:rPr>
                <a:t>in person:</a:t>
              </a:r>
            </a:p>
            <a:p>
              <a:pPr algn="l">
                <a:lnSpc>
                  <a:spcPts val="2999"/>
                </a:lnSpc>
              </a:pPr>
              <a:r>
                <a:rPr lang="en-US" sz="2499" i="true" spc="74">
                  <a:solidFill>
                    <a:srgbClr val="FFFFFF"/>
                  </a:solidFill>
                  <a:latin typeface="Palatino Italics"/>
                  <a:ea typeface="Palatino Italics"/>
                  <a:cs typeface="Palatino Italics"/>
                  <a:sym typeface="Palatino Italics"/>
                </a:rPr>
                <a:t>Pukehina, Maketu, Auckland &amp; Wellington</a:t>
              </a:r>
            </a:p>
          </p:txBody>
        </p:sp>
      </p:grpSp>
      <p:grpSp>
        <p:nvGrpSpPr>
          <p:cNvPr name="Group 14" id="14"/>
          <p:cNvGrpSpPr/>
          <p:nvPr/>
        </p:nvGrpSpPr>
        <p:grpSpPr>
          <a:xfrm rot="0">
            <a:off x="10900325" y="4379552"/>
            <a:ext cx="5432616" cy="1354651"/>
            <a:chOff x="0" y="0"/>
            <a:chExt cx="7243488" cy="1806202"/>
          </a:xfrm>
        </p:grpSpPr>
        <p:sp>
          <p:nvSpPr>
            <p:cNvPr name="Freeform 15" id="15"/>
            <p:cNvSpPr/>
            <p:nvPr/>
          </p:nvSpPr>
          <p:spPr>
            <a:xfrm flipH="false" flipV="false" rot="0">
              <a:off x="0" y="0"/>
              <a:ext cx="1004700" cy="1806202"/>
            </a:xfrm>
            <a:custGeom>
              <a:avLst/>
              <a:gdLst/>
              <a:ahLst/>
              <a:cxnLst/>
              <a:rect r="r" b="b" t="t" l="l"/>
              <a:pathLst>
                <a:path h="1806202" w="1004700">
                  <a:moveTo>
                    <a:pt x="0" y="0"/>
                  </a:moveTo>
                  <a:lnTo>
                    <a:pt x="1004700" y="0"/>
                  </a:lnTo>
                  <a:lnTo>
                    <a:pt x="1004700" y="1806202"/>
                  </a:lnTo>
                  <a:lnTo>
                    <a:pt x="0" y="18062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1428677" y="62898"/>
              <a:ext cx="5814811" cy="1533525"/>
            </a:xfrm>
            <a:prstGeom prst="rect">
              <a:avLst/>
            </a:prstGeom>
          </p:spPr>
          <p:txBody>
            <a:bodyPr anchor="t" rtlCol="false" tIns="0" lIns="0" bIns="0" rIns="0">
              <a:spAutoFit/>
            </a:bodyPr>
            <a:lstStyle/>
            <a:p>
              <a:pPr algn="l">
                <a:lnSpc>
                  <a:spcPts val="2999"/>
                </a:lnSpc>
              </a:pPr>
              <a:r>
                <a:rPr lang="en-US" sz="2499" i="true" spc="74">
                  <a:solidFill>
                    <a:srgbClr val="FFFFFF"/>
                  </a:solidFill>
                  <a:latin typeface="Palatino Italics"/>
                  <a:ea typeface="Palatino Italics"/>
                  <a:cs typeface="Palatino Italics"/>
                  <a:sym typeface="Palatino Italics"/>
                </a:rPr>
                <a:t>mail-in ballot:</a:t>
              </a:r>
            </a:p>
            <a:p>
              <a:pPr algn="l">
                <a:lnSpc>
                  <a:spcPts val="2999"/>
                </a:lnSpc>
              </a:pPr>
              <a:r>
                <a:rPr lang="en-US" sz="2499" i="true" spc="74">
                  <a:solidFill>
                    <a:srgbClr val="FFFFFF"/>
                  </a:solidFill>
                  <a:latin typeface="Palatino Italics"/>
                  <a:ea typeface="Palatino Italics"/>
                  <a:cs typeface="Palatino Italics"/>
                  <a:sym typeface="Palatino Italics"/>
                </a:rPr>
                <a:t>via your Electionz.com voting pack</a:t>
              </a:r>
            </a:p>
          </p:txBody>
        </p:sp>
      </p:grpSp>
      <p:grpSp>
        <p:nvGrpSpPr>
          <p:cNvPr name="Group 17" id="17"/>
          <p:cNvGrpSpPr/>
          <p:nvPr/>
        </p:nvGrpSpPr>
        <p:grpSpPr>
          <a:xfrm rot="0">
            <a:off x="10900325" y="6141600"/>
            <a:ext cx="5432616" cy="1354651"/>
            <a:chOff x="0" y="0"/>
            <a:chExt cx="7243488" cy="1806202"/>
          </a:xfrm>
        </p:grpSpPr>
        <p:sp>
          <p:nvSpPr>
            <p:cNvPr name="Freeform 18" id="18"/>
            <p:cNvSpPr/>
            <p:nvPr/>
          </p:nvSpPr>
          <p:spPr>
            <a:xfrm flipH="false" flipV="false" rot="0">
              <a:off x="0" y="0"/>
              <a:ext cx="1004700" cy="1806202"/>
            </a:xfrm>
            <a:custGeom>
              <a:avLst/>
              <a:gdLst/>
              <a:ahLst/>
              <a:cxnLst/>
              <a:rect r="r" b="b" t="t" l="l"/>
              <a:pathLst>
                <a:path h="1806202" w="1004700">
                  <a:moveTo>
                    <a:pt x="0" y="0"/>
                  </a:moveTo>
                  <a:lnTo>
                    <a:pt x="1004700" y="0"/>
                  </a:lnTo>
                  <a:lnTo>
                    <a:pt x="1004700" y="1806202"/>
                  </a:lnTo>
                  <a:lnTo>
                    <a:pt x="0" y="18062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9" id="19"/>
            <p:cNvSpPr txBox="true"/>
            <p:nvPr/>
          </p:nvSpPr>
          <p:spPr>
            <a:xfrm rot="0">
              <a:off x="1428677" y="360176"/>
              <a:ext cx="5814811" cy="1038225"/>
            </a:xfrm>
            <a:prstGeom prst="rect">
              <a:avLst/>
            </a:prstGeom>
          </p:spPr>
          <p:txBody>
            <a:bodyPr anchor="t" rtlCol="false" tIns="0" lIns="0" bIns="0" rIns="0">
              <a:spAutoFit/>
            </a:bodyPr>
            <a:lstStyle/>
            <a:p>
              <a:pPr algn="l">
                <a:lnSpc>
                  <a:spcPts val="2999"/>
                </a:lnSpc>
              </a:pPr>
              <a:r>
                <a:rPr lang="en-US" sz="2499" i="true" spc="74">
                  <a:solidFill>
                    <a:srgbClr val="FFFFFF"/>
                  </a:solidFill>
                  <a:latin typeface="Palatino Italics"/>
                  <a:ea typeface="Palatino Italics"/>
                  <a:cs typeface="Palatino Italics"/>
                  <a:sym typeface="Palatino Italics"/>
                </a:rPr>
                <a:t>online hui:</a:t>
              </a:r>
            </a:p>
            <a:p>
              <a:pPr algn="l">
                <a:lnSpc>
                  <a:spcPts val="2999"/>
                </a:lnSpc>
              </a:pPr>
              <a:r>
                <a:rPr lang="en-US" sz="2499" i="true" spc="74">
                  <a:solidFill>
                    <a:srgbClr val="FFFFFF"/>
                  </a:solidFill>
                  <a:latin typeface="Palatino Italics"/>
                  <a:ea typeface="Palatino Italics"/>
                  <a:cs typeface="Palatino Italics"/>
                  <a:sym typeface="Palatino Italics"/>
                </a:rPr>
                <a:t>Held via ZOOM</a:t>
              </a:r>
            </a:p>
          </p:txBody>
        </p:sp>
      </p:grpSp>
      <p:grpSp>
        <p:nvGrpSpPr>
          <p:cNvPr name="Group 20" id="20"/>
          <p:cNvGrpSpPr/>
          <p:nvPr/>
        </p:nvGrpSpPr>
        <p:grpSpPr>
          <a:xfrm rot="0">
            <a:off x="10900325" y="7903649"/>
            <a:ext cx="5432616" cy="1354651"/>
            <a:chOff x="0" y="0"/>
            <a:chExt cx="7243488" cy="1806202"/>
          </a:xfrm>
        </p:grpSpPr>
        <p:sp>
          <p:nvSpPr>
            <p:cNvPr name="Freeform 21" id="21"/>
            <p:cNvSpPr/>
            <p:nvPr/>
          </p:nvSpPr>
          <p:spPr>
            <a:xfrm flipH="false" flipV="false" rot="0">
              <a:off x="0" y="0"/>
              <a:ext cx="1004700" cy="1806202"/>
            </a:xfrm>
            <a:custGeom>
              <a:avLst/>
              <a:gdLst/>
              <a:ahLst/>
              <a:cxnLst/>
              <a:rect r="r" b="b" t="t" l="l"/>
              <a:pathLst>
                <a:path h="1806202" w="1004700">
                  <a:moveTo>
                    <a:pt x="0" y="0"/>
                  </a:moveTo>
                  <a:lnTo>
                    <a:pt x="1004700" y="0"/>
                  </a:lnTo>
                  <a:lnTo>
                    <a:pt x="1004700" y="1806202"/>
                  </a:lnTo>
                  <a:lnTo>
                    <a:pt x="0" y="18062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2" id="22"/>
            <p:cNvSpPr txBox="true"/>
            <p:nvPr/>
          </p:nvSpPr>
          <p:spPr>
            <a:xfrm rot="0">
              <a:off x="1428677" y="112526"/>
              <a:ext cx="5814811" cy="1533525"/>
            </a:xfrm>
            <a:prstGeom prst="rect">
              <a:avLst/>
            </a:prstGeom>
          </p:spPr>
          <p:txBody>
            <a:bodyPr anchor="t" rtlCol="false" tIns="0" lIns="0" bIns="0" rIns="0">
              <a:spAutoFit/>
            </a:bodyPr>
            <a:lstStyle/>
            <a:p>
              <a:pPr algn="l">
                <a:lnSpc>
                  <a:spcPts val="2999"/>
                </a:lnSpc>
              </a:pPr>
              <a:r>
                <a:rPr lang="en-US" sz="2499" i="true" spc="74">
                  <a:solidFill>
                    <a:srgbClr val="FFFFFF"/>
                  </a:solidFill>
                  <a:latin typeface="Palatino Italics"/>
                  <a:ea typeface="Palatino Italics"/>
                  <a:cs typeface="Palatino Italics"/>
                  <a:sym typeface="Palatino Italics"/>
                </a:rPr>
                <a:t>online ballot:</a:t>
              </a:r>
            </a:p>
            <a:p>
              <a:pPr algn="l">
                <a:lnSpc>
                  <a:spcPts val="2999"/>
                </a:lnSpc>
              </a:pPr>
              <a:r>
                <a:rPr lang="en-US" sz="2499" i="true" spc="74">
                  <a:solidFill>
                    <a:srgbClr val="FFFFFF"/>
                  </a:solidFill>
                  <a:latin typeface="Palatino Italics"/>
                  <a:ea typeface="Palatino Italics"/>
                  <a:cs typeface="Palatino Italics"/>
                  <a:sym typeface="Palatino Italics"/>
                </a:rPr>
                <a:t>link included in Electionz.com voting pack</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780668"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5013436" y="1853982"/>
            <a:ext cx="8261128" cy="7846060"/>
          </a:xfrm>
          <a:prstGeom prst="rect">
            <a:avLst/>
          </a:prstGeom>
        </p:spPr>
        <p:txBody>
          <a:bodyPr anchor="t" rtlCol="false" tIns="0" lIns="0" bIns="0" rIns="0">
            <a:spAutoFit/>
          </a:bodyPr>
          <a:lstStyle/>
          <a:p>
            <a:pPr algn="ctr">
              <a:lnSpc>
                <a:spcPts val="4160"/>
              </a:lnSpc>
            </a:pPr>
            <a:r>
              <a:rPr lang="en-US" sz="3200" spc="96">
                <a:solidFill>
                  <a:srgbClr val="FFFFFF"/>
                </a:solidFill>
                <a:latin typeface="Alegreya"/>
                <a:ea typeface="Alegreya"/>
                <a:cs typeface="Alegreya"/>
                <a:sym typeface="Alegreya"/>
              </a:rPr>
              <a:t>Kaore te aroha e huri i runga ra o</a:t>
            </a:r>
          </a:p>
          <a:p>
            <a:pPr algn="ctr">
              <a:lnSpc>
                <a:spcPts val="4160"/>
              </a:lnSpc>
            </a:pPr>
            <a:r>
              <a:rPr lang="en-US" sz="3200" spc="96">
                <a:solidFill>
                  <a:srgbClr val="FFFFFF"/>
                </a:solidFill>
                <a:latin typeface="Alegreya"/>
                <a:ea typeface="Alegreya"/>
                <a:cs typeface="Alegreya"/>
                <a:sym typeface="Alegreya"/>
              </a:rPr>
              <a:t>Aku kiri kanohi, he hanga kia mapuna te</a:t>
            </a:r>
          </a:p>
          <a:p>
            <a:pPr algn="ctr">
              <a:lnSpc>
                <a:spcPts val="4160"/>
              </a:lnSpc>
            </a:pPr>
            <a:r>
              <a:rPr lang="en-US" sz="3200" spc="96">
                <a:solidFill>
                  <a:srgbClr val="FFFFFF"/>
                </a:solidFill>
                <a:latin typeface="Alegreya"/>
                <a:ea typeface="Alegreya"/>
                <a:cs typeface="Alegreya"/>
                <a:sym typeface="Alegreya"/>
              </a:rPr>
              <a:t>Roimata i aku kamo, e.</a:t>
            </a:r>
          </a:p>
          <a:p>
            <a:pPr algn="ctr">
              <a:lnSpc>
                <a:spcPts val="4160"/>
              </a:lnSpc>
            </a:pPr>
          </a:p>
          <a:p>
            <a:pPr algn="ctr">
              <a:lnSpc>
                <a:spcPts val="4160"/>
              </a:lnSpc>
            </a:pPr>
            <a:r>
              <a:rPr lang="en-US" sz="3200" spc="96">
                <a:solidFill>
                  <a:srgbClr val="FFFFFF"/>
                </a:solidFill>
                <a:latin typeface="Alegreya"/>
                <a:ea typeface="Alegreya"/>
                <a:cs typeface="Alegreya"/>
                <a:sym typeface="Alegreya"/>
              </a:rPr>
              <a:t>Me aha te aroha e mauru ai ra?</a:t>
            </a:r>
          </a:p>
          <a:p>
            <a:pPr algn="ctr">
              <a:lnSpc>
                <a:spcPts val="4160"/>
              </a:lnSpc>
            </a:pPr>
            <a:r>
              <a:rPr lang="en-US" sz="3200" spc="96">
                <a:solidFill>
                  <a:srgbClr val="FFFFFF"/>
                </a:solidFill>
                <a:latin typeface="Alegreya"/>
                <a:ea typeface="Alegreya"/>
                <a:cs typeface="Alegreya"/>
                <a:sym typeface="Alegreya"/>
              </a:rPr>
              <a:t> Mai ki pikitia te hira kai te Pare-o-te-</a:t>
            </a:r>
          </a:p>
          <a:p>
            <a:pPr algn="ctr">
              <a:lnSpc>
                <a:spcPts val="4160"/>
              </a:lnSpc>
            </a:pPr>
            <a:r>
              <a:rPr lang="en-US" sz="3200" spc="96">
                <a:solidFill>
                  <a:srgbClr val="FFFFFF"/>
                </a:solidFill>
                <a:latin typeface="Alegreya"/>
                <a:ea typeface="Alegreya"/>
                <a:cs typeface="Alegreya"/>
                <a:sym typeface="Alegreya"/>
              </a:rPr>
              <a:t> Rawahirua, kiamihi atu au te</a:t>
            </a:r>
          </a:p>
          <a:p>
            <a:pPr algn="ctr">
              <a:lnSpc>
                <a:spcPts val="4160"/>
              </a:lnSpc>
            </a:pPr>
            <a:r>
              <a:rPr lang="en-US" sz="3200" spc="96">
                <a:solidFill>
                  <a:srgbClr val="FFFFFF"/>
                </a:solidFill>
                <a:latin typeface="Alegreya"/>
                <a:ea typeface="Alegreya"/>
                <a:cs typeface="Alegreya"/>
                <a:sym typeface="Alegreya"/>
              </a:rPr>
              <a:t>Ripa ki Matawhau; naku ia nakoe ko-</a:t>
            </a:r>
          </a:p>
          <a:p>
            <a:pPr algn="ctr">
              <a:lnSpc>
                <a:spcPts val="4160"/>
              </a:lnSpc>
            </a:pPr>
            <a:r>
              <a:rPr lang="en-US" sz="3200" spc="96">
                <a:solidFill>
                  <a:srgbClr val="FFFFFF"/>
                </a:solidFill>
                <a:latin typeface="Alegreya"/>
                <a:ea typeface="Alegreya"/>
                <a:cs typeface="Alegreya"/>
                <a:sym typeface="Alegreya"/>
              </a:rPr>
              <a:t> I huri ki te tua, i.</a:t>
            </a:r>
          </a:p>
          <a:p>
            <a:pPr algn="ctr">
              <a:lnSpc>
                <a:spcPts val="4160"/>
              </a:lnSpc>
            </a:pPr>
          </a:p>
          <a:p>
            <a:pPr algn="ctr">
              <a:lnSpc>
                <a:spcPts val="4160"/>
              </a:lnSpc>
            </a:pPr>
            <a:r>
              <a:rPr lang="en-US" sz="3200" spc="96">
                <a:solidFill>
                  <a:srgbClr val="FFFFFF"/>
                </a:solidFill>
                <a:latin typeface="Alegreya"/>
                <a:ea typeface="Alegreya"/>
                <a:cs typeface="Alegreya"/>
                <a:sym typeface="Alegreya"/>
              </a:rPr>
              <a:t>Pere taku titiro te au kai te moana o</a:t>
            </a:r>
          </a:p>
          <a:p>
            <a:pPr algn="ctr">
              <a:lnSpc>
                <a:spcPts val="4160"/>
              </a:lnSpc>
            </a:pPr>
            <a:r>
              <a:rPr lang="en-US" sz="3200" spc="96">
                <a:solidFill>
                  <a:srgbClr val="FFFFFF"/>
                </a:solidFill>
                <a:latin typeface="Alegreya"/>
                <a:ea typeface="Alegreya"/>
                <a:cs typeface="Alegreya"/>
                <a:sym typeface="Alegreya"/>
              </a:rPr>
              <a:t>Tuhua i waho, he rerenga hipi mai no-</a:t>
            </a:r>
          </a:p>
          <a:p>
            <a:pPr algn="ctr">
              <a:lnSpc>
                <a:spcPts val="4160"/>
              </a:lnSpc>
            </a:pPr>
            <a:r>
              <a:rPr lang="en-US" sz="3200" spc="96">
                <a:solidFill>
                  <a:srgbClr val="FFFFFF"/>
                </a:solidFill>
                <a:latin typeface="Alegreya"/>
                <a:ea typeface="Alegreya"/>
                <a:cs typeface="Alegreya"/>
                <a:sym typeface="Alegreya"/>
              </a:rPr>
              <a:t>Hou, e Te Kiore, hei kawe i ahau ki</a:t>
            </a:r>
          </a:p>
          <a:p>
            <a:pPr algn="ctr">
              <a:lnSpc>
                <a:spcPts val="4160"/>
              </a:lnSpc>
            </a:pPr>
            <a:r>
              <a:rPr lang="en-US" sz="3200" spc="96">
                <a:solidFill>
                  <a:srgbClr val="FFFFFF"/>
                </a:solidFill>
                <a:latin typeface="Alegreya"/>
                <a:ea typeface="Alegreya"/>
                <a:cs typeface="Alegreya"/>
                <a:sym typeface="Alegreya"/>
              </a:rPr>
              <a:t> Tai o nga muri, kei maru tata'hau te</a:t>
            </a:r>
          </a:p>
          <a:p>
            <a:pPr algn="ctr">
              <a:lnSpc>
                <a:spcPts val="4160"/>
              </a:lnSpc>
            </a:pPr>
            <a:r>
              <a:rPr lang="en-US" sz="3200" spc="96">
                <a:solidFill>
                  <a:srgbClr val="FFFFFF"/>
                </a:solidFill>
                <a:latin typeface="Alegreya"/>
                <a:ea typeface="Alegreya"/>
                <a:cs typeface="Alegreya"/>
                <a:sym typeface="Alegreya"/>
              </a:rPr>
              <a:t>Whakamau ki te iwi e</a:t>
            </a:r>
          </a:p>
        </p:txBody>
      </p:sp>
      <p:sp>
        <p:nvSpPr>
          <p:cNvPr name="TextBox 7" id="7"/>
          <p:cNvSpPr txBox="true"/>
          <p:nvPr/>
        </p:nvSpPr>
        <p:spPr>
          <a:xfrm rot="0">
            <a:off x="1028700" y="990600"/>
            <a:ext cx="16230600" cy="644525"/>
          </a:xfrm>
          <a:prstGeom prst="rect">
            <a:avLst/>
          </a:prstGeom>
        </p:spPr>
        <p:txBody>
          <a:bodyPr anchor="t" rtlCol="false" tIns="0" lIns="0" bIns="0" rIns="0">
            <a:spAutoFit/>
          </a:bodyPr>
          <a:lstStyle/>
          <a:p>
            <a:pPr algn="ctr">
              <a:lnSpc>
                <a:spcPts val="5199"/>
              </a:lnSpc>
            </a:pPr>
            <a:r>
              <a:rPr lang="en-US" b="true" sz="3999" spc="399">
                <a:solidFill>
                  <a:srgbClr val="8F6745"/>
                </a:solidFill>
                <a:latin typeface="Alegreya SC Bold"/>
                <a:ea typeface="Alegreya SC Bold"/>
                <a:cs typeface="Alegreya SC Bold"/>
                <a:sym typeface="Alegreya SC Bold"/>
              </a:rPr>
              <a:t>HE WAIATA AROHA – NĀ NGĀTI WHAKAHEMO</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Freeform 6" id="6"/>
          <p:cNvSpPr/>
          <p:nvPr/>
        </p:nvSpPr>
        <p:spPr>
          <a:xfrm flipH="false" flipV="false" rot="0">
            <a:off x="3317326" y="2556287"/>
            <a:ext cx="10677662" cy="5174426"/>
          </a:xfrm>
          <a:custGeom>
            <a:avLst/>
            <a:gdLst/>
            <a:ahLst/>
            <a:cxnLst/>
            <a:rect r="r" b="b" t="t" l="l"/>
            <a:pathLst>
              <a:path h="5174426" w="10677662">
                <a:moveTo>
                  <a:pt x="0" y="0"/>
                </a:moveTo>
                <a:lnTo>
                  <a:pt x="10677662" y="0"/>
                </a:lnTo>
                <a:lnTo>
                  <a:pt x="10677662" y="5174426"/>
                </a:lnTo>
                <a:lnTo>
                  <a:pt x="0" y="5174426"/>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576828" cy="11350463"/>
            <a:chOff x="0" y="0"/>
            <a:chExt cx="5156037" cy="2989422"/>
          </a:xfrm>
        </p:grpSpPr>
        <p:sp>
          <p:nvSpPr>
            <p:cNvPr name="Freeform 4" id="4"/>
            <p:cNvSpPr/>
            <p:nvPr/>
          </p:nvSpPr>
          <p:spPr>
            <a:xfrm flipH="false" flipV="false" rot="0">
              <a:off x="0" y="0"/>
              <a:ext cx="5156037" cy="2989422"/>
            </a:xfrm>
            <a:custGeom>
              <a:avLst/>
              <a:gdLst/>
              <a:ahLst/>
              <a:cxnLst/>
              <a:rect r="r" b="b" t="t" l="l"/>
              <a:pathLst>
                <a:path h="2989422" w="5156037">
                  <a:moveTo>
                    <a:pt x="0" y="0"/>
                  </a:moveTo>
                  <a:lnTo>
                    <a:pt x="5156037" y="0"/>
                  </a:lnTo>
                  <a:lnTo>
                    <a:pt x="5156037" y="2989422"/>
                  </a:lnTo>
                  <a:lnTo>
                    <a:pt x="0" y="2989422"/>
                  </a:lnTo>
                  <a:close/>
                </a:path>
              </a:pathLst>
            </a:custGeom>
            <a:solidFill>
              <a:srgbClr val="01275A">
                <a:alpha val="80000"/>
              </a:srgbClr>
            </a:solidFill>
          </p:spPr>
        </p:sp>
        <p:sp>
          <p:nvSpPr>
            <p:cNvPr name="TextBox 5" id="5"/>
            <p:cNvSpPr txBox="true"/>
            <p:nvPr/>
          </p:nvSpPr>
          <p:spPr>
            <a:xfrm>
              <a:off x="0" y="-57150"/>
              <a:ext cx="5156037" cy="3046572"/>
            </a:xfrm>
            <a:prstGeom prst="rect">
              <a:avLst/>
            </a:prstGeom>
          </p:spPr>
          <p:txBody>
            <a:bodyPr anchor="ctr" rtlCol="false" tIns="50800" lIns="50800" bIns="50800" rIns="50800"/>
            <a:lstStyle/>
            <a:p>
              <a:pPr algn="ctr">
                <a:lnSpc>
                  <a:spcPts val="3560"/>
                </a:lnSpc>
              </a:pPr>
            </a:p>
          </p:txBody>
        </p:sp>
      </p:grpSp>
      <p:sp>
        <p:nvSpPr>
          <p:cNvPr name="Freeform 6" id="6"/>
          <p:cNvSpPr/>
          <p:nvPr/>
        </p:nvSpPr>
        <p:spPr>
          <a:xfrm flipH="false" flipV="false" rot="0">
            <a:off x="1028700" y="1028700"/>
            <a:ext cx="6387212" cy="8100609"/>
          </a:xfrm>
          <a:custGeom>
            <a:avLst/>
            <a:gdLst/>
            <a:ahLst/>
            <a:cxnLst/>
            <a:rect r="r" b="b" t="t" l="l"/>
            <a:pathLst>
              <a:path h="8100609" w="6387212">
                <a:moveTo>
                  <a:pt x="0" y="0"/>
                </a:moveTo>
                <a:lnTo>
                  <a:pt x="6387212" y="0"/>
                </a:lnTo>
                <a:lnTo>
                  <a:pt x="6387212" y="8100609"/>
                </a:lnTo>
                <a:lnTo>
                  <a:pt x="0" y="8100609"/>
                </a:lnTo>
                <a:lnTo>
                  <a:pt x="0" y="0"/>
                </a:lnTo>
                <a:close/>
              </a:path>
            </a:pathLst>
          </a:custGeom>
          <a:blipFill>
            <a:blip r:embed="rId3"/>
            <a:stretch>
              <a:fillRect l="-13140" t="-6822" r="-11857" b="-19241"/>
            </a:stretch>
          </a:blipFill>
        </p:spPr>
      </p:sp>
      <p:sp>
        <p:nvSpPr>
          <p:cNvPr name="TextBox 7" id="7"/>
          <p:cNvSpPr txBox="true"/>
          <p:nvPr/>
        </p:nvSpPr>
        <p:spPr>
          <a:xfrm rot="0">
            <a:off x="8015329" y="3009900"/>
            <a:ext cx="9243971" cy="2133600"/>
          </a:xfrm>
          <a:prstGeom prst="rect">
            <a:avLst/>
          </a:prstGeom>
        </p:spPr>
        <p:txBody>
          <a:bodyPr anchor="t" rtlCol="false" tIns="0" lIns="0" bIns="0" rIns="0">
            <a:spAutoFit/>
          </a:bodyPr>
          <a:lstStyle/>
          <a:p>
            <a:pPr algn="r">
              <a:lnSpc>
                <a:spcPts val="4200"/>
              </a:lnSpc>
            </a:pPr>
            <a:r>
              <a:rPr lang="en-US" sz="3500" spc="105">
                <a:solidFill>
                  <a:srgbClr val="FFFFFF"/>
                </a:solidFill>
                <a:latin typeface="Alegreya"/>
                <a:ea typeface="Alegreya"/>
                <a:cs typeface="Alegreya"/>
                <a:sym typeface="Alegreya"/>
              </a:rPr>
              <a:t>Ngāti Whakahemo are a distinct Iwi with clearly defined tribal boundaries and customary interests </a:t>
            </a:r>
          </a:p>
          <a:p>
            <a:pPr algn="r">
              <a:lnSpc>
                <a:spcPts val="4200"/>
              </a:lnSpc>
            </a:pPr>
          </a:p>
        </p:txBody>
      </p:sp>
      <p:sp>
        <p:nvSpPr>
          <p:cNvPr name="TextBox 8" id="8"/>
          <p:cNvSpPr txBox="true"/>
          <p:nvPr/>
        </p:nvSpPr>
        <p:spPr>
          <a:xfrm rot="0">
            <a:off x="1028700" y="923925"/>
            <a:ext cx="16230600" cy="863600"/>
          </a:xfrm>
          <a:prstGeom prst="rect">
            <a:avLst/>
          </a:prstGeom>
        </p:spPr>
        <p:txBody>
          <a:bodyPr anchor="t" rtlCol="false" tIns="0" lIns="0" bIns="0" rIns="0">
            <a:spAutoFit/>
          </a:bodyPr>
          <a:lstStyle/>
          <a:p>
            <a:pPr algn="r">
              <a:lnSpc>
                <a:spcPts val="7000"/>
              </a:lnSpc>
            </a:pPr>
            <a:r>
              <a:rPr lang="en-US" b="true" sz="5000" spc="150">
                <a:solidFill>
                  <a:srgbClr val="8F6745"/>
                </a:solidFill>
                <a:latin typeface="Alegreya SC Bold"/>
                <a:ea typeface="Alegreya SC Bold"/>
                <a:cs typeface="Alegreya SC Bold"/>
                <a:sym typeface="Alegreya SC Bold"/>
              </a:rPr>
              <a:t>AREA OF INTEREST</a:t>
            </a:r>
          </a:p>
        </p:txBody>
      </p:sp>
      <p:sp>
        <p:nvSpPr>
          <p:cNvPr name="TextBox 9" id="9"/>
          <p:cNvSpPr txBox="true"/>
          <p:nvPr/>
        </p:nvSpPr>
        <p:spPr>
          <a:xfrm rot="0">
            <a:off x="8015329" y="5143500"/>
            <a:ext cx="9243971" cy="2133600"/>
          </a:xfrm>
          <a:prstGeom prst="rect">
            <a:avLst/>
          </a:prstGeom>
        </p:spPr>
        <p:txBody>
          <a:bodyPr anchor="t" rtlCol="false" tIns="0" lIns="0" bIns="0" rIns="0">
            <a:spAutoFit/>
          </a:bodyPr>
          <a:lstStyle/>
          <a:p>
            <a:pPr algn="r">
              <a:lnSpc>
                <a:spcPts val="4200"/>
              </a:lnSpc>
            </a:pPr>
            <a:r>
              <a:rPr lang="en-US" sz="3500" spc="105">
                <a:solidFill>
                  <a:srgbClr val="FFFFFF"/>
                </a:solidFill>
                <a:latin typeface="Alegreya"/>
                <a:ea typeface="Alegreya"/>
                <a:cs typeface="Alegreya"/>
                <a:sym typeface="Alegreya"/>
              </a:rPr>
              <a:t>Each generation continues </a:t>
            </a:r>
            <a:r>
              <a:rPr lang="en-US" sz="3500" spc="105">
                <a:solidFill>
                  <a:srgbClr val="FFFFFF"/>
                </a:solidFill>
                <a:latin typeface="Alegreya"/>
                <a:ea typeface="Alegreya"/>
                <a:cs typeface="Alegreya"/>
                <a:sym typeface="Alegreya"/>
              </a:rPr>
              <a:t>to identify with the landscape and its sculpted spaces intimately by name, history and personal familiarity</a:t>
            </a:r>
          </a:p>
          <a:p>
            <a:pPr algn="r">
              <a:lnSpc>
                <a:spcPts val="4200"/>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7779082" y="0"/>
            <a:ext cx="9748450" cy="9568549"/>
            <a:chOff x="0" y="0"/>
            <a:chExt cx="2567493" cy="2520112"/>
          </a:xfrm>
        </p:grpSpPr>
        <p:sp>
          <p:nvSpPr>
            <p:cNvPr name="Freeform 4" id="4"/>
            <p:cNvSpPr/>
            <p:nvPr/>
          </p:nvSpPr>
          <p:spPr>
            <a:xfrm flipH="false" flipV="false" rot="0">
              <a:off x="0" y="0"/>
              <a:ext cx="2567493" cy="2520112"/>
            </a:xfrm>
            <a:custGeom>
              <a:avLst/>
              <a:gdLst/>
              <a:ahLst/>
              <a:cxnLst/>
              <a:rect r="r" b="b" t="t" l="l"/>
              <a:pathLst>
                <a:path h="2520112" w="2567493">
                  <a:moveTo>
                    <a:pt x="0" y="0"/>
                  </a:moveTo>
                  <a:lnTo>
                    <a:pt x="2567493" y="0"/>
                  </a:lnTo>
                  <a:lnTo>
                    <a:pt x="2567493" y="2520112"/>
                  </a:lnTo>
                  <a:lnTo>
                    <a:pt x="0" y="2520112"/>
                  </a:lnTo>
                  <a:close/>
                </a:path>
              </a:pathLst>
            </a:custGeom>
            <a:solidFill>
              <a:srgbClr val="01275A">
                <a:alpha val="80000"/>
              </a:srgbClr>
            </a:solidFill>
          </p:spPr>
        </p:sp>
        <p:sp>
          <p:nvSpPr>
            <p:cNvPr name="TextBox 5" id="5"/>
            <p:cNvSpPr txBox="true"/>
            <p:nvPr/>
          </p:nvSpPr>
          <p:spPr>
            <a:xfrm>
              <a:off x="0" y="-57150"/>
              <a:ext cx="2567493" cy="2577262"/>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575796">
            <a:off x="8439172" y="4589142"/>
            <a:ext cx="3069193" cy="4217035"/>
            <a:chOff x="0" y="0"/>
            <a:chExt cx="1475641" cy="2027513"/>
          </a:xfrm>
        </p:grpSpPr>
        <p:sp>
          <p:nvSpPr>
            <p:cNvPr name="Freeform 7" id="7"/>
            <p:cNvSpPr/>
            <p:nvPr/>
          </p:nvSpPr>
          <p:spPr>
            <a:xfrm flipH="false" flipV="false" rot="0">
              <a:off x="0" y="0"/>
              <a:ext cx="1475641" cy="2027513"/>
            </a:xfrm>
            <a:custGeom>
              <a:avLst/>
              <a:gdLst/>
              <a:ahLst/>
              <a:cxnLst/>
              <a:rect r="r" b="b" t="t" l="l"/>
              <a:pathLst>
                <a:path h="2027513" w="1475641">
                  <a:moveTo>
                    <a:pt x="0" y="0"/>
                  </a:moveTo>
                  <a:lnTo>
                    <a:pt x="1475641" y="0"/>
                  </a:lnTo>
                  <a:lnTo>
                    <a:pt x="1475641" y="2027513"/>
                  </a:lnTo>
                  <a:lnTo>
                    <a:pt x="0" y="2027513"/>
                  </a:lnTo>
                  <a:close/>
                </a:path>
              </a:pathLst>
            </a:custGeom>
            <a:blipFill>
              <a:blip r:embed="rId3"/>
              <a:stretch>
                <a:fillRect l="-16524" t="-15332" r="-449" b="-21579"/>
              </a:stretch>
            </a:blipFill>
          </p:spPr>
        </p:sp>
      </p:grpSp>
      <p:sp>
        <p:nvSpPr>
          <p:cNvPr name="Freeform 8" id="8"/>
          <p:cNvSpPr/>
          <p:nvPr/>
        </p:nvSpPr>
        <p:spPr>
          <a:xfrm flipH="false" flipV="false" rot="674908">
            <a:off x="13797197" y="3634820"/>
            <a:ext cx="2748893" cy="3380465"/>
          </a:xfrm>
          <a:custGeom>
            <a:avLst/>
            <a:gdLst/>
            <a:ahLst/>
            <a:cxnLst/>
            <a:rect r="r" b="b" t="t" l="l"/>
            <a:pathLst>
              <a:path h="3380465" w="2748893">
                <a:moveTo>
                  <a:pt x="0" y="0"/>
                </a:moveTo>
                <a:lnTo>
                  <a:pt x="2748892" y="0"/>
                </a:lnTo>
                <a:lnTo>
                  <a:pt x="2748892" y="3380465"/>
                </a:lnTo>
                <a:lnTo>
                  <a:pt x="0" y="3380465"/>
                </a:lnTo>
                <a:lnTo>
                  <a:pt x="0" y="0"/>
                </a:lnTo>
                <a:close/>
              </a:path>
            </a:pathLst>
          </a:custGeom>
          <a:blipFill>
            <a:blip r:embed="rId4"/>
            <a:stretch>
              <a:fillRect l="-20754" t="-5245" r="-13249" b="0"/>
            </a:stretch>
          </a:blipFill>
        </p:spPr>
      </p:sp>
      <p:sp>
        <p:nvSpPr>
          <p:cNvPr name="Freeform 9" id="9"/>
          <p:cNvSpPr/>
          <p:nvPr/>
        </p:nvSpPr>
        <p:spPr>
          <a:xfrm flipH="false" flipV="false" rot="0">
            <a:off x="13137041" y="6592926"/>
            <a:ext cx="4069205" cy="2418250"/>
          </a:xfrm>
          <a:custGeom>
            <a:avLst/>
            <a:gdLst/>
            <a:ahLst/>
            <a:cxnLst/>
            <a:rect r="r" b="b" t="t" l="l"/>
            <a:pathLst>
              <a:path h="2418250" w="4069205">
                <a:moveTo>
                  <a:pt x="0" y="0"/>
                </a:moveTo>
                <a:lnTo>
                  <a:pt x="4069205" y="0"/>
                </a:lnTo>
                <a:lnTo>
                  <a:pt x="4069205" y="2418249"/>
                </a:lnTo>
                <a:lnTo>
                  <a:pt x="0" y="2418249"/>
                </a:lnTo>
                <a:lnTo>
                  <a:pt x="0" y="0"/>
                </a:lnTo>
                <a:close/>
              </a:path>
            </a:pathLst>
          </a:custGeom>
          <a:blipFill>
            <a:blip r:embed="rId5"/>
            <a:stretch>
              <a:fillRect l="-10176" t="-428" r="-3418" b="-13167"/>
            </a:stretch>
          </a:blipFill>
          <a:ln w="142875" cap="sq">
            <a:solidFill>
              <a:srgbClr val="FFFFFF"/>
            </a:solidFill>
            <a:prstDash val="solid"/>
            <a:miter/>
          </a:ln>
        </p:spPr>
      </p:sp>
      <p:grpSp>
        <p:nvGrpSpPr>
          <p:cNvPr name="Group 10" id="10"/>
          <p:cNvGrpSpPr/>
          <p:nvPr/>
        </p:nvGrpSpPr>
        <p:grpSpPr>
          <a:xfrm rot="1007983">
            <a:off x="11451799" y="6404902"/>
            <a:ext cx="1835400" cy="2705473"/>
            <a:chOff x="0" y="0"/>
            <a:chExt cx="1407106" cy="2074146"/>
          </a:xfrm>
        </p:grpSpPr>
        <p:sp>
          <p:nvSpPr>
            <p:cNvPr name="Freeform 11" id="11"/>
            <p:cNvSpPr/>
            <p:nvPr/>
          </p:nvSpPr>
          <p:spPr>
            <a:xfrm flipH="false" flipV="false" rot="0">
              <a:off x="0" y="0"/>
              <a:ext cx="1407106" cy="2074146"/>
            </a:xfrm>
            <a:custGeom>
              <a:avLst/>
              <a:gdLst/>
              <a:ahLst/>
              <a:cxnLst/>
              <a:rect r="r" b="b" t="t" l="l"/>
              <a:pathLst>
                <a:path h="2074146" w="1407106">
                  <a:moveTo>
                    <a:pt x="0" y="0"/>
                  </a:moveTo>
                  <a:lnTo>
                    <a:pt x="1407106" y="0"/>
                  </a:lnTo>
                  <a:lnTo>
                    <a:pt x="1407106" y="2074146"/>
                  </a:lnTo>
                  <a:lnTo>
                    <a:pt x="0" y="2074146"/>
                  </a:lnTo>
                  <a:close/>
                </a:path>
              </a:pathLst>
            </a:custGeom>
            <a:blipFill>
              <a:blip r:embed="rId6"/>
              <a:stretch>
                <a:fillRect l="0" t="-972" r="0" b="-972"/>
              </a:stretch>
            </a:blipFill>
          </p:spPr>
        </p:sp>
      </p:grpSp>
      <p:sp>
        <p:nvSpPr>
          <p:cNvPr name="Freeform 12" id="12"/>
          <p:cNvSpPr/>
          <p:nvPr/>
        </p:nvSpPr>
        <p:spPr>
          <a:xfrm flipH="false" flipV="false" rot="0">
            <a:off x="11234608" y="4362816"/>
            <a:ext cx="2837396" cy="2888105"/>
          </a:xfrm>
          <a:custGeom>
            <a:avLst/>
            <a:gdLst/>
            <a:ahLst/>
            <a:cxnLst/>
            <a:rect r="r" b="b" t="t" l="l"/>
            <a:pathLst>
              <a:path h="2888105" w="2837396">
                <a:moveTo>
                  <a:pt x="0" y="0"/>
                </a:moveTo>
                <a:lnTo>
                  <a:pt x="2837396" y="0"/>
                </a:lnTo>
                <a:lnTo>
                  <a:pt x="2837396" y="2888106"/>
                </a:lnTo>
                <a:lnTo>
                  <a:pt x="0" y="2888106"/>
                </a:lnTo>
                <a:lnTo>
                  <a:pt x="0" y="0"/>
                </a:lnTo>
                <a:close/>
              </a:path>
            </a:pathLst>
          </a:custGeom>
          <a:blipFill>
            <a:blip r:embed="rId7"/>
            <a:stretch>
              <a:fillRect l="-8295" t="-6495" r="-10797" b="-7321"/>
            </a:stretch>
          </a:blipFill>
          <a:ln w="142875" cap="sq">
            <a:solidFill>
              <a:srgbClr val="FFFFFF"/>
            </a:solidFill>
            <a:prstDash val="solid"/>
            <a:miter/>
          </a:ln>
        </p:spPr>
      </p:sp>
      <p:sp>
        <p:nvSpPr>
          <p:cNvPr name="TextBox 13" id="13"/>
          <p:cNvSpPr txBox="true"/>
          <p:nvPr/>
        </p:nvSpPr>
        <p:spPr>
          <a:xfrm rot="0">
            <a:off x="8461516" y="1241942"/>
            <a:ext cx="8383580" cy="1825625"/>
          </a:xfrm>
          <a:prstGeom prst="rect">
            <a:avLst/>
          </a:prstGeom>
        </p:spPr>
        <p:txBody>
          <a:bodyPr anchor="t" rtlCol="false" tIns="0" lIns="0" bIns="0" rIns="0">
            <a:spAutoFit/>
          </a:bodyPr>
          <a:lstStyle/>
          <a:p>
            <a:pPr algn="l">
              <a:lnSpc>
                <a:spcPts val="7150"/>
              </a:lnSpc>
            </a:pPr>
            <a:r>
              <a:rPr lang="en-US" sz="6500" spc="195" b="true">
                <a:solidFill>
                  <a:srgbClr val="8F6745"/>
                </a:solidFill>
                <a:latin typeface="Alegreya SC Bold"/>
                <a:ea typeface="Alegreya SC Bold"/>
                <a:cs typeface="Alegreya SC Bold"/>
                <a:sym typeface="Alegreya SC Bold"/>
              </a:rPr>
              <a:t>Te Hītori o </a:t>
            </a:r>
          </a:p>
          <a:p>
            <a:pPr algn="l" marL="0" indent="0" lvl="0">
              <a:lnSpc>
                <a:spcPts val="7150"/>
              </a:lnSpc>
            </a:pPr>
            <a:r>
              <a:rPr lang="en-US" b="true" sz="6500" spc="195">
                <a:solidFill>
                  <a:srgbClr val="8F6745"/>
                </a:solidFill>
                <a:latin typeface="Alegreya SC Bold"/>
                <a:ea typeface="Alegreya SC Bold"/>
                <a:cs typeface="Alegreya SC Bold"/>
                <a:sym typeface="Alegreya SC Bold"/>
              </a:rPr>
              <a:t>Ngāti Whakahemo</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grpSp>
        <p:nvGrpSpPr>
          <p:cNvPr name="Group 6" id="6"/>
          <p:cNvGrpSpPr/>
          <p:nvPr/>
        </p:nvGrpSpPr>
        <p:grpSpPr>
          <a:xfrm rot="0">
            <a:off x="783012" y="3841630"/>
            <a:ext cx="8360988" cy="3785175"/>
            <a:chOff x="0" y="0"/>
            <a:chExt cx="1795376" cy="812800"/>
          </a:xfrm>
        </p:grpSpPr>
        <p:sp>
          <p:nvSpPr>
            <p:cNvPr name="Freeform 7" id="7"/>
            <p:cNvSpPr/>
            <p:nvPr/>
          </p:nvSpPr>
          <p:spPr>
            <a:xfrm flipH="false" flipV="false" rot="0">
              <a:off x="0" y="0"/>
              <a:ext cx="1795376" cy="812800"/>
            </a:xfrm>
            <a:custGeom>
              <a:avLst/>
              <a:gdLst/>
              <a:ahLst/>
              <a:cxnLst/>
              <a:rect r="r" b="b" t="t" l="l"/>
              <a:pathLst>
                <a:path h="812800" w="1795376">
                  <a:moveTo>
                    <a:pt x="0" y="0"/>
                  </a:moveTo>
                  <a:lnTo>
                    <a:pt x="1795376" y="0"/>
                  </a:lnTo>
                  <a:lnTo>
                    <a:pt x="1795376" y="812800"/>
                  </a:lnTo>
                  <a:lnTo>
                    <a:pt x="0" y="812800"/>
                  </a:lnTo>
                  <a:close/>
                </a:path>
              </a:pathLst>
            </a:custGeom>
            <a:blipFill>
              <a:blip r:embed="rId3"/>
              <a:stretch>
                <a:fillRect l="-2745" t="-8210" r="-1351" b="-2996"/>
              </a:stretch>
            </a:blipFill>
          </p:spPr>
        </p:sp>
      </p:grpSp>
      <p:sp>
        <p:nvSpPr>
          <p:cNvPr name="TextBox 8" id="8"/>
          <p:cNvSpPr txBox="true"/>
          <p:nvPr/>
        </p:nvSpPr>
        <p:spPr>
          <a:xfrm rot="0">
            <a:off x="3564159" y="923925"/>
            <a:ext cx="13695141" cy="863600"/>
          </a:xfrm>
          <a:prstGeom prst="rect">
            <a:avLst/>
          </a:prstGeom>
        </p:spPr>
        <p:txBody>
          <a:bodyPr anchor="t" rtlCol="false" tIns="0" lIns="0" bIns="0" rIns="0">
            <a:spAutoFit/>
          </a:bodyPr>
          <a:lstStyle/>
          <a:p>
            <a:pPr algn="r">
              <a:lnSpc>
                <a:spcPts val="7000"/>
              </a:lnSpc>
            </a:pPr>
            <a:r>
              <a:rPr lang="en-US" b="true" sz="5000" spc="150">
                <a:solidFill>
                  <a:srgbClr val="8F6745"/>
                </a:solidFill>
                <a:latin typeface="Alegreya SC Bold"/>
                <a:ea typeface="Alegreya SC Bold"/>
                <a:cs typeface="Alegreya SC Bold"/>
                <a:sym typeface="Alegreya SC Bold"/>
              </a:rPr>
              <a:t>THE DESCENT OF MARUAHAIRA</a:t>
            </a:r>
          </a:p>
        </p:txBody>
      </p:sp>
      <p:sp>
        <p:nvSpPr>
          <p:cNvPr name="TextBox 9" id="9"/>
          <p:cNvSpPr txBox="true"/>
          <p:nvPr/>
        </p:nvSpPr>
        <p:spPr>
          <a:xfrm rot="0">
            <a:off x="8656157" y="2919580"/>
            <a:ext cx="8115300" cy="5251450"/>
          </a:xfrm>
          <a:prstGeom prst="rect">
            <a:avLst/>
          </a:prstGeom>
        </p:spPr>
        <p:txBody>
          <a:bodyPr anchor="t" rtlCol="false" tIns="0" lIns="0" bIns="0" rIns="0">
            <a:spAutoFit/>
          </a:bodyPr>
          <a:lstStyle/>
          <a:p>
            <a:pPr algn="ctr">
              <a:lnSpc>
                <a:spcPts val="5599"/>
              </a:lnSpc>
            </a:pPr>
            <a:r>
              <a:rPr lang="en-US" b="true" sz="3999" spc="119">
                <a:solidFill>
                  <a:srgbClr val="FFFFFF"/>
                </a:solidFill>
                <a:latin typeface="Alegreya SC Bold"/>
                <a:ea typeface="Alegreya SC Bold"/>
                <a:cs typeface="Alegreya SC Bold"/>
                <a:sym typeface="Alegreya SC Bold"/>
              </a:rPr>
              <a:t>Kahungunu</a:t>
            </a:r>
          </a:p>
          <a:p>
            <a:pPr algn="ctr">
              <a:lnSpc>
                <a:spcPts val="3499"/>
              </a:lnSpc>
            </a:pPr>
            <a:r>
              <a:rPr lang="en-US" b="true" sz="2499" spc="74">
                <a:solidFill>
                  <a:srgbClr val="FFFFFF"/>
                </a:solidFill>
                <a:latin typeface="Alegreya SC Bold"/>
                <a:ea typeface="Alegreya SC Bold"/>
                <a:cs typeface="Alegreya SC Bold"/>
                <a:sym typeface="Alegreya SC Bold"/>
              </a:rPr>
              <a:t>|</a:t>
            </a:r>
          </a:p>
          <a:p>
            <a:pPr algn="ctr">
              <a:lnSpc>
                <a:spcPts val="5599"/>
              </a:lnSpc>
            </a:pPr>
            <a:r>
              <a:rPr lang="en-US" b="true" sz="3999" spc="119">
                <a:solidFill>
                  <a:srgbClr val="FFFFFF"/>
                </a:solidFill>
                <a:latin typeface="Alegreya SC Bold"/>
                <a:ea typeface="Alegreya SC Bold"/>
                <a:cs typeface="Alegreya SC Bold"/>
                <a:sym typeface="Alegreya SC Bold"/>
              </a:rPr>
              <a:t>Kahukuranui</a:t>
            </a:r>
          </a:p>
          <a:p>
            <a:pPr algn="ctr">
              <a:lnSpc>
                <a:spcPts val="3499"/>
              </a:lnSpc>
            </a:pPr>
            <a:r>
              <a:rPr lang="en-US" b="true" sz="2499" spc="74">
                <a:solidFill>
                  <a:srgbClr val="FFFFFF"/>
                </a:solidFill>
                <a:latin typeface="Alegreya SC Bold"/>
                <a:ea typeface="Alegreya SC Bold"/>
                <a:cs typeface="Alegreya SC Bold"/>
                <a:sym typeface="Alegreya SC Bold"/>
              </a:rPr>
              <a:t>|</a:t>
            </a:r>
          </a:p>
          <a:p>
            <a:pPr algn="ctr">
              <a:lnSpc>
                <a:spcPts val="5599"/>
              </a:lnSpc>
            </a:pPr>
            <a:r>
              <a:rPr lang="en-US" b="true" sz="3999" spc="119">
                <a:solidFill>
                  <a:srgbClr val="FFFFFF"/>
                </a:solidFill>
                <a:latin typeface="Alegreya SC Bold"/>
                <a:ea typeface="Alegreya SC Bold"/>
                <a:cs typeface="Alegreya SC Bold"/>
                <a:sym typeface="Alegreya SC Bold"/>
              </a:rPr>
              <a:t>Maru-te-reinga</a:t>
            </a:r>
          </a:p>
          <a:p>
            <a:pPr algn="ctr">
              <a:lnSpc>
                <a:spcPts val="3499"/>
              </a:lnSpc>
            </a:pPr>
            <a:r>
              <a:rPr lang="en-US" b="true" sz="2499" spc="74">
                <a:solidFill>
                  <a:srgbClr val="FFFFFF"/>
                </a:solidFill>
                <a:latin typeface="Alegreya SC Bold"/>
                <a:ea typeface="Alegreya SC Bold"/>
                <a:cs typeface="Alegreya SC Bold"/>
                <a:sym typeface="Alegreya SC Bold"/>
              </a:rPr>
              <a:t>|</a:t>
            </a:r>
          </a:p>
          <a:p>
            <a:pPr algn="ctr">
              <a:lnSpc>
                <a:spcPts val="5599"/>
              </a:lnSpc>
            </a:pPr>
            <a:r>
              <a:rPr lang="en-US" b="true" sz="3999" spc="119">
                <a:solidFill>
                  <a:srgbClr val="FFFFFF"/>
                </a:solidFill>
                <a:latin typeface="Alegreya SC Bold"/>
                <a:ea typeface="Alegreya SC Bold"/>
                <a:cs typeface="Alegreya SC Bold"/>
                <a:sym typeface="Alegreya SC Bold"/>
              </a:rPr>
              <a:t>Tamatea Tokinui</a:t>
            </a:r>
          </a:p>
          <a:p>
            <a:pPr algn="ctr">
              <a:lnSpc>
                <a:spcPts val="3499"/>
              </a:lnSpc>
            </a:pPr>
            <a:r>
              <a:rPr lang="en-US" b="true" sz="2499" spc="74">
                <a:solidFill>
                  <a:srgbClr val="FFFFFF"/>
                </a:solidFill>
                <a:latin typeface="Alegreya SC Bold"/>
                <a:ea typeface="Alegreya SC Bold"/>
                <a:cs typeface="Alegreya SC Bold"/>
                <a:sym typeface="Alegreya SC Bold"/>
              </a:rPr>
              <a:t>|</a:t>
            </a:r>
          </a:p>
          <a:p>
            <a:pPr algn="ctr">
              <a:lnSpc>
                <a:spcPts val="5599"/>
              </a:lnSpc>
            </a:pPr>
            <a:r>
              <a:rPr lang="en-US" b="true" sz="3999" spc="119">
                <a:solidFill>
                  <a:srgbClr val="8F6745"/>
                </a:solidFill>
                <a:latin typeface="Alegreya SC Bold"/>
                <a:ea typeface="Alegreya SC Bold"/>
                <a:cs typeface="Alegreya SC Bold"/>
                <a:sym typeface="Alegreya SC Bold"/>
              </a:rPr>
              <a:t>Maruahaira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1028700" y="1214192"/>
            <a:ext cx="16230600" cy="1533525"/>
          </a:xfrm>
          <a:prstGeom prst="rect">
            <a:avLst/>
          </a:prstGeom>
        </p:spPr>
        <p:txBody>
          <a:bodyPr anchor="t" rtlCol="false" tIns="0" lIns="0" bIns="0" rIns="0">
            <a:spAutoFit/>
          </a:bodyPr>
          <a:lstStyle/>
          <a:p>
            <a:pPr algn="ctr">
              <a:lnSpc>
                <a:spcPts val="6000"/>
              </a:lnSpc>
            </a:pPr>
            <a:r>
              <a:rPr lang="en-US" b="true" sz="5000" spc="150">
                <a:solidFill>
                  <a:srgbClr val="8F6745"/>
                </a:solidFill>
                <a:latin typeface="Alegreya SC Bold"/>
                <a:ea typeface="Alegreya SC Bold"/>
                <a:cs typeface="Alegreya SC Bold"/>
                <a:sym typeface="Alegreya SC Bold"/>
              </a:rPr>
              <a:t>TRIBES IN OCCUPATION AT PUKEHINA </a:t>
            </a:r>
          </a:p>
          <a:p>
            <a:pPr algn="ctr">
              <a:lnSpc>
                <a:spcPts val="6000"/>
              </a:lnSpc>
            </a:pPr>
            <a:r>
              <a:rPr lang="en-US" b="true" sz="5000" spc="150">
                <a:solidFill>
                  <a:srgbClr val="8F6745"/>
                </a:solidFill>
                <a:latin typeface="Alegreya SC Bold"/>
                <a:ea typeface="Alegreya SC Bold"/>
                <a:cs typeface="Alegreya SC Bold"/>
                <a:sym typeface="Alegreya SC Bold"/>
              </a:rPr>
              <a:t>AT THE ARRIVAL OF MARUAHAIRA</a:t>
            </a:r>
          </a:p>
        </p:txBody>
      </p:sp>
      <p:sp>
        <p:nvSpPr>
          <p:cNvPr name="TextBox 7" id="7"/>
          <p:cNvSpPr txBox="true"/>
          <p:nvPr/>
        </p:nvSpPr>
        <p:spPr>
          <a:xfrm rot="0">
            <a:off x="1028700" y="3580583"/>
            <a:ext cx="16230600" cy="3930650"/>
          </a:xfrm>
          <a:prstGeom prst="rect">
            <a:avLst/>
          </a:prstGeom>
        </p:spPr>
        <p:txBody>
          <a:bodyPr anchor="t" rtlCol="false" tIns="0" lIns="0" bIns="0" rIns="0">
            <a:spAutoFit/>
          </a:bodyPr>
          <a:lstStyle/>
          <a:p>
            <a:pPr algn="ctr">
              <a:lnSpc>
                <a:spcPts val="5199"/>
              </a:lnSpc>
            </a:pPr>
            <a:r>
              <a:rPr lang="en-US" sz="3999" spc="119">
                <a:solidFill>
                  <a:srgbClr val="FFFFFF"/>
                </a:solidFill>
                <a:latin typeface="Alegreya"/>
                <a:ea typeface="Alegreya"/>
                <a:cs typeface="Alegreya"/>
                <a:sym typeface="Alegreya"/>
              </a:rPr>
              <a:t>Waitaha-turauta</a:t>
            </a:r>
          </a:p>
          <a:p>
            <a:pPr algn="ctr">
              <a:lnSpc>
                <a:spcPts val="5199"/>
              </a:lnSpc>
            </a:pPr>
            <a:r>
              <a:rPr lang="en-US" sz="3999" spc="119">
                <a:solidFill>
                  <a:srgbClr val="FFFFFF"/>
                </a:solidFill>
                <a:latin typeface="Alegreya"/>
                <a:ea typeface="Alegreya"/>
                <a:cs typeface="Alegreya"/>
                <a:sym typeface="Alegreya"/>
              </a:rPr>
              <a:t>Te Raupo-ngaoheohe</a:t>
            </a:r>
          </a:p>
          <a:p>
            <a:pPr algn="ctr">
              <a:lnSpc>
                <a:spcPts val="5199"/>
              </a:lnSpc>
            </a:pPr>
            <a:r>
              <a:rPr lang="en-US" sz="3999" spc="119">
                <a:solidFill>
                  <a:srgbClr val="FFFFFF"/>
                </a:solidFill>
                <a:latin typeface="Alegreya"/>
                <a:ea typeface="Alegreya"/>
                <a:cs typeface="Alegreya"/>
                <a:sym typeface="Alegreya"/>
              </a:rPr>
              <a:t>Te Rarauhe-tarakiruki</a:t>
            </a:r>
          </a:p>
          <a:p>
            <a:pPr algn="ctr">
              <a:lnSpc>
                <a:spcPts val="5199"/>
              </a:lnSpc>
            </a:pPr>
          </a:p>
          <a:p>
            <a:pPr algn="ctr">
              <a:lnSpc>
                <a:spcPts val="5199"/>
              </a:lnSpc>
            </a:pPr>
            <a:r>
              <a:rPr lang="en-US" sz="3999" spc="119">
                <a:solidFill>
                  <a:srgbClr val="FFFFFF"/>
                </a:solidFill>
                <a:latin typeface="Alegreya"/>
                <a:ea typeface="Alegreya"/>
                <a:cs typeface="Alegreya"/>
                <a:sym typeface="Alegreya"/>
              </a:rPr>
              <a:t>These tribal groups had their origins from pre-arrival of Te Arawa and Mataatua waka, the latter two being descent groups from Te Tini o Toi</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3564159" y="923925"/>
            <a:ext cx="13695141" cy="863600"/>
          </a:xfrm>
          <a:prstGeom prst="rect">
            <a:avLst/>
          </a:prstGeom>
        </p:spPr>
        <p:txBody>
          <a:bodyPr anchor="t" rtlCol="false" tIns="0" lIns="0" bIns="0" rIns="0">
            <a:spAutoFit/>
          </a:bodyPr>
          <a:lstStyle/>
          <a:p>
            <a:pPr algn="r">
              <a:lnSpc>
                <a:spcPts val="7000"/>
              </a:lnSpc>
            </a:pPr>
            <a:r>
              <a:rPr lang="en-US" b="true" sz="5000" spc="150">
                <a:solidFill>
                  <a:srgbClr val="8F6745"/>
                </a:solidFill>
                <a:latin typeface="Alegreya SC Bold"/>
                <a:ea typeface="Alegreya SC Bold"/>
                <a:cs typeface="Alegreya SC Bold"/>
                <a:sym typeface="Alegreya SC Bold"/>
              </a:rPr>
              <a:t>ARRIVAL AND CONQUEST</a:t>
            </a:r>
          </a:p>
        </p:txBody>
      </p:sp>
      <p:grpSp>
        <p:nvGrpSpPr>
          <p:cNvPr name="Group 7" id="7"/>
          <p:cNvGrpSpPr/>
          <p:nvPr/>
        </p:nvGrpSpPr>
        <p:grpSpPr>
          <a:xfrm rot="0">
            <a:off x="903934" y="1177324"/>
            <a:ext cx="5924365" cy="7718925"/>
            <a:chOff x="0" y="0"/>
            <a:chExt cx="1010392" cy="1316452"/>
          </a:xfrm>
        </p:grpSpPr>
        <p:sp>
          <p:nvSpPr>
            <p:cNvPr name="Freeform 8" id="8"/>
            <p:cNvSpPr/>
            <p:nvPr/>
          </p:nvSpPr>
          <p:spPr>
            <a:xfrm flipH="false" flipV="false" rot="0">
              <a:off x="0" y="0"/>
              <a:ext cx="1010392" cy="1316452"/>
            </a:xfrm>
            <a:custGeom>
              <a:avLst/>
              <a:gdLst/>
              <a:ahLst/>
              <a:cxnLst/>
              <a:rect r="r" b="b" t="t" l="l"/>
              <a:pathLst>
                <a:path h="1316452" w="1010392">
                  <a:moveTo>
                    <a:pt x="0" y="0"/>
                  </a:moveTo>
                  <a:lnTo>
                    <a:pt x="1010392" y="0"/>
                  </a:lnTo>
                  <a:lnTo>
                    <a:pt x="1010392" y="1316452"/>
                  </a:lnTo>
                  <a:lnTo>
                    <a:pt x="0" y="1316452"/>
                  </a:lnTo>
                  <a:close/>
                </a:path>
              </a:pathLst>
            </a:custGeom>
            <a:blipFill>
              <a:blip r:embed="rId3"/>
              <a:stretch>
                <a:fillRect l="-8182" t="-5670" r="-97186" b="-14696"/>
              </a:stretch>
            </a:blipFill>
            <a:ln w="142875" cap="sq">
              <a:solidFill>
                <a:srgbClr val="FFFFFF"/>
              </a:solidFill>
              <a:prstDash val="solid"/>
              <a:miter/>
            </a:ln>
          </p:spPr>
        </p:sp>
      </p:grpSp>
      <p:sp>
        <p:nvSpPr>
          <p:cNvPr name="TextBox 9" id="9"/>
          <p:cNvSpPr txBox="true"/>
          <p:nvPr/>
        </p:nvSpPr>
        <p:spPr>
          <a:xfrm rot="0">
            <a:off x="6934509" y="2678802"/>
            <a:ext cx="10324791" cy="4800600"/>
          </a:xfrm>
          <a:prstGeom prst="rect">
            <a:avLst/>
          </a:prstGeom>
        </p:spPr>
        <p:txBody>
          <a:bodyPr anchor="t" rtlCol="false" tIns="0" lIns="0" bIns="0" rIns="0">
            <a:spAutoFit/>
          </a:bodyPr>
          <a:lstStyle/>
          <a:p>
            <a:pPr algn="r">
              <a:lnSpc>
                <a:spcPts val="4799"/>
              </a:lnSpc>
            </a:pPr>
            <a:r>
              <a:rPr lang="en-US" sz="3999" spc="399">
                <a:solidFill>
                  <a:srgbClr val="FFFFFF"/>
                </a:solidFill>
                <a:latin typeface="Alegreya"/>
                <a:ea typeface="Alegreya"/>
                <a:cs typeface="Alegreya"/>
                <a:sym typeface="Alegreya"/>
              </a:rPr>
              <a:t>“Between the strength of the paddles and the force of the waves, the canoes were quickly rushed ashore. They flew in amongst the numbers of men standing in the water. Ah, it was like the strong current of the flood-tide dashing on the coast!”</a:t>
            </a:r>
          </a:p>
          <a:p>
            <a:pPr algn="r">
              <a:lnSpc>
                <a:spcPts val="4799"/>
              </a:lnSpc>
            </a:pPr>
          </a:p>
        </p:txBody>
      </p:sp>
      <p:sp>
        <p:nvSpPr>
          <p:cNvPr name="TextBox 10" id="10"/>
          <p:cNvSpPr txBox="true"/>
          <p:nvPr/>
        </p:nvSpPr>
        <p:spPr>
          <a:xfrm rot="0">
            <a:off x="7595588" y="8069952"/>
            <a:ext cx="9663712" cy="1181100"/>
          </a:xfrm>
          <a:prstGeom prst="rect">
            <a:avLst/>
          </a:prstGeom>
        </p:spPr>
        <p:txBody>
          <a:bodyPr anchor="t" rtlCol="false" tIns="0" lIns="0" bIns="0" rIns="0">
            <a:spAutoFit/>
          </a:bodyPr>
          <a:lstStyle/>
          <a:p>
            <a:pPr algn="r">
              <a:lnSpc>
                <a:spcPts val="3119"/>
              </a:lnSpc>
            </a:pPr>
            <a:r>
              <a:rPr lang="en-US" b="true" sz="2599" spc="259">
                <a:solidFill>
                  <a:srgbClr val="8F6745"/>
                </a:solidFill>
                <a:latin typeface="Alegreya SC Bold"/>
                <a:ea typeface="Alegreya SC Bold"/>
                <a:cs typeface="Alegreya SC Bold"/>
                <a:sym typeface="Alegreya SC Bold"/>
              </a:rPr>
              <a:t>Timi Waata Rimini </a:t>
            </a:r>
          </a:p>
          <a:p>
            <a:pPr algn="r">
              <a:lnSpc>
                <a:spcPts val="3119"/>
              </a:lnSpc>
            </a:pPr>
            <a:r>
              <a:rPr lang="en-US" b="true" sz="2599" spc="259">
                <a:solidFill>
                  <a:srgbClr val="8F6745"/>
                </a:solidFill>
                <a:latin typeface="Alegreya SC Bold"/>
                <a:ea typeface="Alegreya SC Bold"/>
                <a:cs typeface="Alegreya SC Bold"/>
                <a:sym typeface="Alegreya SC Bold"/>
              </a:rPr>
              <a:t>The fall of Pukehina, Oreiwhata, and Poutuia Pa </a:t>
            </a:r>
          </a:p>
          <a:p>
            <a:pPr algn="r">
              <a:lnSpc>
                <a:spcPts val="3119"/>
              </a:lnSpc>
            </a:pPr>
            <a:r>
              <a:rPr lang="en-US" b="true" sz="2599" spc="259">
                <a:solidFill>
                  <a:srgbClr val="8F6745"/>
                </a:solidFill>
                <a:latin typeface="Alegreya SC Bold"/>
                <a:ea typeface="Alegreya SC Bold"/>
                <a:cs typeface="Alegreya SC Bold"/>
                <a:sym typeface="Alegreya SC Bold"/>
              </a:rPr>
              <a:t>March 1893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grpSp>
        <p:nvGrpSpPr>
          <p:cNvPr name="Group 3" id="3"/>
          <p:cNvGrpSpPr/>
          <p:nvPr/>
        </p:nvGrpSpPr>
        <p:grpSpPr>
          <a:xfrm rot="0">
            <a:off x="-975685" y="-531731"/>
            <a:ext cx="19263685" cy="11350463"/>
            <a:chOff x="0" y="0"/>
            <a:chExt cx="5073563" cy="2989422"/>
          </a:xfrm>
        </p:grpSpPr>
        <p:sp>
          <p:nvSpPr>
            <p:cNvPr name="Freeform 4" id="4"/>
            <p:cNvSpPr/>
            <p:nvPr/>
          </p:nvSpPr>
          <p:spPr>
            <a:xfrm flipH="false" flipV="false" rot="0">
              <a:off x="0" y="0"/>
              <a:ext cx="5073563" cy="2989422"/>
            </a:xfrm>
            <a:custGeom>
              <a:avLst/>
              <a:gdLst/>
              <a:ahLst/>
              <a:cxnLst/>
              <a:rect r="r" b="b" t="t" l="l"/>
              <a:pathLst>
                <a:path h="2989422" w="5073563">
                  <a:moveTo>
                    <a:pt x="0" y="0"/>
                  </a:moveTo>
                  <a:lnTo>
                    <a:pt x="5073563" y="0"/>
                  </a:lnTo>
                  <a:lnTo>
                    <a:pt x="5073563" y="2989422"/>
                  </a:lnTo>
                  <a:lnTo>
                    <a:pt x="0" y="2989422"/>
                  </a:lnTo>
                  <a:close/>
                </a:path>
              </a:pathLst>
            </a:custGeom>
            <a:solidFill>
              <a:srgbClr val="01275A">
                <a:alpha val="80000"/>
              </a:srgbClr>
            </a:solidFill>
          </p:spPr>
        </p:sp>
        <p:sp>
          <p:nvSpPr>
            <p:cNvPr name="TextBox 5" id="5"/>
            <p:cNvSpPr txBox="true"/>
            <p:nvPr/>
          </p:nvSpPr>
          <p:spPr>
            <a:xfrm>
              <a:off x="0" y="-57150"/>
              <a:ext cx="5073563" cy="3046572"/>
            </a:xfrm>
            <a:prstGeom prst="rect">
              <a:avLst/>
            </a:prstGeom>
          </p:spPr>
          <p:txBody>
            <a:bodyPr anchor="ctr" rtlCol="false" tIns="50800" lIns="50800" bIns="50800" rIns="50800"/>
            <a:lstStyle/>
            <a:p>
              <a:pPr algn="ctr">
                <a:lnSpc>
                  <a:spcPts val="3560"/>
                </a:lnSpc>
              </a:pPr>
            </a:p>
          </p:txBody>
        </p:sp>
      </p:grpSp>
      <p:sp>
        <p:nvSpPr>
          <p:cNvPr name="TextBox 6" id="6"/>
          <p:cNvSpPr txBox="true"/>
          <p:nvPr/>
        </p:nvSpPr>
        <p:spPr>
          <a:xfrm rot="0">
            <a:off x="4400816" y="923925"/>
            <a:ext cx="12858484" cy="863600"/>
          </a:xfrm>
          <a:prstGeom prst="rect">
            <a:avLst/>
          </a:prstGeom>
        </p:spPr>
        <p:txBody>
          <a:bodyPr anchor="t" rtlCol="false" tIns="0" lIns="0" bIns="0" rIns="0">
            <a:spAutoFit/>
          </a:bodyPr>
          <a:lstStyle/>
          <a:p>
            <a:pPr algn="r">
              <a:lnSpc>
                <a:spcPts val="7000"/>
              </a:lnSpc>
            </a:pPr>
            <a:r>
              <a:rPr lang="en-US" b="true" sz="5000" spc="150">
                <a:solidFill>
                  <a:srgbClr val="8F6745"/>
                </a:solidFill>
                <a:latin typeface="Alegreya SC Bold"/>
                <a:ea typeface="Alegreya SC Bold"/>
                <a:cs typeface="Alegreya SC Bold"/>
                <a:sym typeface="Alegreya SC Bold"/>
              </a:rPr>
              <a:t>THE DESCENT OF MARUAHAIRA</a:t>
            </a:r>
          </a:p>
        </p:txBody>
      </p:sp>
      <p:sp>
        <p:nvSpPr>
          <p:cNvPr name="TextBox 7" id="7"/>
          <p:cNvSpPr txBox="true"/>
          <p:nvPr/>
        </p:nvSpPr>
        <p:spPr>
          <a:xfrm rot="0">
            <a:off x="9448398" y="1964131"/>
            <a:ext cx="7213509" cy="7640014"/>
          </a:xfrm>
          <a:prstGeom prst="rect">
            <a:avLst/>
          </a:prstGeom>
        </p:spPr>
        <p:txBody>
          <a:bodyPr anchor="t" rtlCol="false" tIns="0" lIns="0" bIns="0" rIns="0">
            <a:spAutoFit/>
          </a:bodyPr>
          <a:lstStyle/>
          <a:p>
            <a:pPr algn="ctr">
              <a:lnSpc>
                <a:spcPts val="4671"/>
              </a:lnSpc>
            </a:pPr>
            <a:r>
              <a:rPr lang="en-US" b="true" sz="3337" spc="100">
                <a:solidFill>
                  <a:srgbClr val="FFFFFF"/>
                </a:solidFill>
                <a:latin typeface="Alegreya SC Bold"/>
                <a:ea typeface="Alegreya SC Bold"/>
                <a:cs typeface="Alegreya SC Bold"/>
                <a:sym typeface="Alegreya SC Bold"/>
              </a:rPr>
              <a:t>Maruahaira</a:t>
            </a:r>
          </a:p>
          <a:p>
            <a:pPr algn="ctr">
              <a:lnSpc>
                <a:spcPts val="3337"/>
              </a:lnSpc>
            </a:pPr>
            <a:r>
              <a:rPr lang="en-US" b="true" sz="2383" spc="71">
                <a:solidFill>
                  <a:srgbClr val="FFFFFF"/>
                </a:solidFill>
                <a:latin typeface="Alegreya SC Bold"/>
                <a:ea typeface="Alegreya SC Bold"/>
                <a:cs typeface="Alegreya SC Bold"/>
                <a:sym typeface="Alegreya SC Bold"/>
              </a:rPr>
              <a:t>|</a:t>
            </a:r>
          </a:p>
          <a:p>
            <a:pPr algn="ctr">
              <a:lnSpc>
                <a:spcPts val="4671"/>
              </a:lnSpc>
            </a:pPr>
            <a:r>
              <a:rPr lang="en-US" b="true" sz="3337" spc="100">
                <a:solidFill>
                  <a:srgbClr val="FFFFFF"/>
                </a:solidFill>
                <a:latin typeface="Alegreya SC Bold"/>
                <a:ea typeface="Alegreya SC Bold"/>
                <a:cs typeface="Alegreya SC Bold"/>
                <a:sym typeface="Alegreya SC Bold"/>
              </a:rPr>
              <a:t>Maraika</a:t>
            </a:r>
          </a:p>
          <a:p>
            <a:pPr algn="ctr">
              <a:lnSpc>
                <a:spcPts val="3337"/>
              </a:lnSpc>
            </a:pPr>
            <a:r>
              <a:rPr lang="en-US" b="true" sz="2383" spc="71">
                <a:solidFill>
                  <a:srgbClr val="FFFFFF"/>
                </a:solidFill>
                <a:latin typeface="Alegreya SC Bold"/>
                <a:ea typeface="Alegreya SC Bold"/>
                <a:cs typeface="Alegreya SC Bold"/>
                <a:sym typeface="Alegreya SC Bold"/>
              </a:rPr>
              <a:t>|</a:t>
            </a:r>
          </a:p>
          <a:p>
            <a:pPr algn="ctr">
              <a:lnSpc>
                <a:spcPts val="4671"/>
              </a:lnSpc>
            </a:pPr>
            <a:r>
              <a:rPr lang="en-US" b="true" sz="3337" spc="100">
                <a:solidFill>
                  <a:srgbClr val="FFFFFF"/>
                </a:solidFill>
                <a:latin typeface="Alegreya SC Bold"/>
                <a:ea typeface="Alegreya SC Bold"/>
                <a:cs typeface="Alegreya SC Bold"/>
                <a:sym typeface="Alegreya SC Bold"/>
              </a:rPr>
              <a:t>Kaiakau</a:t>
            </a:r>
          </a:p>
          <a:p>
            <a:pPr algn="ctr">
              <a:lnSpc>
                <a:spcPts val="3337"/>
              </a:lnSpc>
            </a:pPr>
            <a:r>
              <a:rPr lang="en-US" b="true" sz="2383" spc="71">
                <a:solidFill>
                  <a:srgbClr val="FFFFFF"/>
                </a:solidFill>
                <a:latin typeface="Alegreya SC Bold"/>
                <a:ea typeface="Alegreya SC Bold"/>
                <a:cs typeface="Alegreya SC Bold"/>
                <a:sym typeface="Alegreya SC Bold"/>
              </a:rPr>
              <a:t>|</a:t>
            </a:r>
          </a:p>
          <a:p>
            <a:pPr algn="ctr">
              <a:lnSpc>
                <a:spcPts val="4671"/>
              </a:lnSpc>
            </a:pPr>
            <a:r>
              <a:rPr lang="en-US" b="true" sz="3337" spc="100">
                <a:solidFill>
                  <a:srgbClr val="FFFFFF"/>
                </a:solidFill>
                <a:latin typeface="Alegreya SC Bold"/>
                <a:ea typeface="Alegreya SC Bold"/>
                <a:cs typeface="Alegreya SC Bold"/>
                <a:sym typeface="Alegreya SC Bold"/>
              </a:rPr>
              <a:t>Te Ingo</a:t>
            </a:r>
          </a:p>
          <a:p>
            <a:pPr algn="ctr">
              <a:lnSpc>
                <a:spcPts val="3337"/>
              </a:lnSpc>
            </a:pPr>
            <a:r>
              <a:rPr lang="en-US" b="true" sz="2383" spc="71">
                <a:solidFill>
                  <a:srgbClr val="FFFFFF"/>
                </a:solidFill>
                <a:latin typeface="Alegreya SC Bold"/>
                <a:ea typeface="Alegreya SC Bold"/>
                <a:cs typeface="Alegreya SC Bold"/>
                <a:sym typeface="Alegreya SC Bold"/>
              </a:rPr>
              <a:t>|</a:t>
            </a:r>
          </a:p>
          <a:p>
            <a:pPr algn="ctr">
              <a:lnSpc>
                <a:spcPts val="4671"/>
              </a:lnSpc>
            </a:pPr>
            <a:r>
              <a:rPr lang="en-US" b="true" sz="3337" spc="100">
                <a:solidFill>
                  <a:srgbClr val="FFFFFF"/>
                </a:solidFill>
                <a:latin typeface="Alegreya SC Bold"/>
                <a:ea typeface="Alegreya SC Bold"/>
                <a:cs typeface="Alegreya SC Bold"/>
                <a:sym typeface="Alegreya SC Bold"/>
              </a:rPr>
              <a:t>Paretira</a:t>
            </a:r>
          </a:p>
          <a:p>
            <a:pPr algn="ctr">
              <a:lnSpc>
                <a:spcPts val="3337"/>
              </a:lnSpc>
            </a:pPr>
            <a:r>
              <a:rPr lang="en-US" b="true" sz="2383" spc="71">
                <a:solidFill>
                  <a:srgbClr val="FFFFFF"/>
                </a:solidFill>
                <a:latin typeface="Alegreya SC Bold"/>
                <a:ea typeface="Alegreya SC Bold"/>
                <a:cs typeface="Alegreya SC Bold"/>
                <a:sym typeface="Alegreya SC Bold"/>
              </a:rPr>
              <a:t>|</a:t>
            </a:r>
          </a:p>
          <a:p>
            <a:pPr algn="ctr">
              <a:lnSpc>
                <a:spcPts val="4671"/>
              </a:lnSpc>
            </a:pPr>
            <a:r>
              <a:rPr lang="en-US" b="true" sz="3337" spc="100">
                <a:solidFill>
                  <a:srgbClr val="FFFFFF"/>
                </a:solidFill>
                <a:latin typeface="Alegreya SC Bold"/>
                <a:ea typeface="Alegreya SC Bold"/>
                <a:cs typeface="Alegreya SC Bold"/>
                <a:sym typeface="Alegreya SC Bold"/>
              </a:rPr>
              <a:t>Tirangi</a:t>
            </a:r>
          </a:p>
          <a:p>
            <a:pPr algn="ctr">
              <a:lnSpc>
                <a:spcPts val="3337"/>
              </a:lnSpc>
            </a:pPr>
            <a:r>
              <a:rPr lang="en-US" b="true" sz="2383" spc="71">
                <a:solidFill>
                  <a:srgbClr val="FFFFFF"/>
                </a:solidFill>
                <a:latin typeface="Alegreya SC Bold"/>
                <a:ea typeface="Alegreya SC Bold"/>
                <a:cs typeface="Alegreya SC Bold"/>
                <a:sym typeface="Alegreya SC Bold"/>
              </a:rPr>
              <a:t>|</a:t>
            </a:r>
          </a:p>
          <a:p>
            <a:pPr algn="ctr">
              <a:lnSpc>
                <a:spcPts val="4671"/>
              </a:lnSpc>
            </a:pPr>
            <a:r>
              <a:rPr lang="en-US" b="true" sz="3337" spc="100">
                <a:solidFill>
                  <a:srgbClr val="FFFFFF"/>
                </a:solidFill>
                <a:latin typeface="Alegreya SC Bold"/>
                <a:ea typeface="Alegreya SC Bold"/>
                <a:cs typeface="Alegreya SC Bold"/>
                <a:sym typeface="Alegreya SC Bold"/>
              </a:rPr>
              <a:t>Ngamakini</a:t>
            </a:r>
          </a:p>
          <a:p>
            <a:pPr algn="ctr">
              <a:lnSpc>
                <a:spcPts val="3337"/>
              </a:lnSpc>
            </a:pPr>
            <a:r>
              <a:rPr lang="en-US" b="true" sz="2383" spc="71">
                <a:solidFill>
                  <a:srgbClr val="FFFFFF"/>
                </a:solidFill>
                <a:latin typeface="Alegreya SC Bold"/>
                <a:ea typeface="Alegreya SC Bold"/>
                <a:cs typeface="Alegreya SC Bold"/>
                <a:sym typeface="Alegreya SC Bold"/>
              </a:rPr>
              <a:t>|</a:t>
            </a:r>
          </a:p>
          <a:p>
            <a:pPr algn="ctr">
              <a:lnSpc>
                <a:spcPts val="4671"/>
              </a:lnSpc>
            </a:pPr>
            <a:r>
              <a:rPr lang="en-US" b="true" sz="3337" spc="100">
                <a:solidFill>
                  <a:srgbClr val="FFFFFF"/>
                </a:solidFill>
                <a:latin typeface="Alegreya SC Bold"/>
                <a:ea typeface="Alegreya SC Bold"/>
                <a:cs typeface="Alegreya SC Bold"/>
                <a:sym typeface="Alegreya SC Bold"/>
              </a:rPr>
              <a:t>Te Awhe</a:t>
            </a:r>
          </a:p>
        </p:txBody>
      </p:sp>
      <p:grpSp>
        <p:nvGrpSpPr>
          <p:cNvPr name="Group 8" id="8"/>
          <p:cNvGrpSpPr/>
          <p:nvPr/>
        </p:nvGrpSpPr>
        <p:grpSpPr>
          <a:xfrm rot="-842546">
            <a:off x="2490862" y="2928478"/>
            <a:ext cx="4434679" cy="5777995"/>
            <a:chOff x="0" y="0"/>
            <a:chExt cx="1010392" cy="1316452"/>
          </a:xfrm>
        </p:grpSpPr>
        <p:sp>
          <p:nvSpPr>
            <p:cNvPr name="Freeform 9" id="9"/>
            <p:cNvSpPr/>
            <p:nvPr/>
          </p:nvSpPr>
          <p:spPr>
            <a:xfrm flipH="false" flipV="false" rot="0">
              <a:off x="0" y="0"/>
              <a:ext cx="1010392" cy="1316452"/>
            </a:xfrm>
            <a:custGeom>
              <a:avLst/>
              <a:gdLst/>
              <a:ahLst/>
              <a:cxnLst/>
              <a:rect r="r" b="b" t="t" l="l"/>
              <a:pathLst>
                <a:path h="1316452" w="1010392">
                  <a:moveTo>
                    <a:pt x="0" y="0"/>
                  </a:moveTo>
                  <a:lnTo>
                    <a:pt x="1010392" y="0"/>
                  </a:lnTo>
                  <a:lnTo>
                    <a:pt x="1010392" y="1316452"/>
                  </a:lnTo>
                  <a:lnTo>
                    <a:pt x="0" y="1316452"/>
                  </a:lnTo>
                  <a:close/>
                </a:path>
              </a:pathLst>
            </a:custGeom>
            <a:blipFill>
              <a:blip r:embed="rId3"/>
              <a:stretch>
                <a:fillRect l="-98309" t="0" r="-215849" b="-72445"/>
              </a:stretch>
            </a:blipFill>
            <a:ln w="142875" cap="sq">
              <a:solidFill>
                <a:srgbClr val="FFFFFF"/>
              </a:solidFill>
              <a:prstDash val="solid"/>
              <a:miter/>
            </a:ln>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DAGdbKRoclo</dc:identifier>
  <dcterms:modified xsi:type="dcterms:W3CDTF">2011-08-01T06:04:30Z</dcterms:modified>
  <cp:revision>1</cp:revision>
  <dc:title>15 Feb WAI Claim Presentation</dc:title>
</cp:coreProperties>
</file>